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58" r:id="rId6"/>
    <p:sldId id="259" r:id="rId7"/>
    <p:sldId id="290" r:id="rId8"/>
    <p:sldId id="260" r:id="rId9"/>
    <p:sldId id="261" r:id="rId10"/>
    <p:sldId id="262" r:id="rId11"/>
    <p:sldId id="263" r:id="rId12"/>
    <p:sldId id="265" r:id="rId13"/>
    <p:sldId id="266" r:id="rId14"/>
    <p:sldId id="267" r:id="rId15"/>
    <p:sldId id="268" r:id="rId16"/>
    <p:sldId id="272" r:id="rId17"/>
    <p:sldId id="273" r:id="rId18"/>
    <p:sldId id="274" r:id="rId19"/>
    <p:sldId id="275" r:id="rId20"/>
    <p:sldId id="276" r:id="rId21"/>
    <p:sldId id="277" r:id="rId22"/>
    <p:sldId id="279" r:id="rId23"/>
    <p:sldId id="269" r:id="rId24"/>
    <p:sldId id="278" r:id="rId25"/>
    <p:sldId id="282" r:id="rId26"/>
    <p:sldId id="283" r:id="rId27"/>
    <p:sldId id="284" r:id="rId28"/>
    <p:sldId id="295" r:id="rId29"/>
    <p:sldId id="285" r:id="rId30"/>
    <p:sldId id="286" r:id="rId31"/>
    <p:sldId id="287" r:id="rId32"/>
    <p:sldId id="288" r:id="rId33"/>
    <p:sldId id="292" r:id="rId34"/>
    <p:sldId id="289"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b="1" dirty="0" smtClean="0"/>
              <a:t>Viral Genomes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structure of viruses</a:t>
            </a:r>
            <a:endParaRPr lang="en-US" dirty="0"/>
          </a:p>
        </p:txBody>
      </p:sp>
      <p:sp>
        <p:nvSpPr>
          <p:cNvPr id="3" name="Content Placeholder 2"/>
          <p:cNvSpPr>
            <a:spLocks noGrp="1"/>
          </p:cNvSpPr>
          <p:nvPr>
            <p:ph idx="1"/>
          </p:nvPr>
        </p:nvSpPr>
        <p:spPr>
          <a:xfrm>
            <a:off x="457200" y="1600200"/>
            <a:ext cx="5791200" cy="4525963"/>
          </a:xfrm>
        </p:spPr>
        <p:txBody>
          <a:bodyPr>
            <a:normAutofit fontScale="92500" lnSpcReduction="10000"/>
          </a:bodyPr>
          <a:lstStyle/>
          <a:p>
            <a:pPr algn="just"/>
            <a:r>
              <a:rPr lang="en-US" dirty="0" smtClean="0"/>
              <a:t>Viruses composed of nucleic acid either DNA or RNA, surrounded by a protein coat called the capsid.</a:t>
            </a:r>
          </a:p>
          <a:p>
            <a:pPr algn="just"/>
            <a:r>
              <a:rPr lang="en-US" dirty="0" smtClean="0"/>
              <a:t>The capsid is composed of small structural units called </a:t>
            </a:r>
            <a:r>
              <a:rPr lang="en-US" dirty="0" err="1" smtClean="0"/>
              <a:t>capsomeres</a:t>
            </a:r>
            <a:r>
              <a:rPr lang="en-US" dirty="0" smtClean="0"/>
              <a:t>.</a:t>
            </a:r>
          </a:p>
          <a:p>
            <a:pPr algn="just"/>
            <a:r>
              <a:rPr lang="en-US" dirty="0" smtClean="0"/>
              <a:t>The capsid protects nucleic acid from inactivation by the outer physical conditions.</a:t>
            </a:r>
            <a:endParaRPr lang="en-US" dirty="0"/>
          </a:p>
        </p:txBody>
      </p:sp>
      <p:pic>
        <p:nvPicPr>
          <p:cNvPr id="2050" name="Picture 2"/>
          <p:cNvPicPr>
            <a:picLocks noChangeAspect="1" noChangeArrowheads="1"/>
          </p:cNvPicPr>
          <p:nvPr/>
        </p:nvPicPr>
        <p:blipFill>
          <a:blip r:embed="rId2"/>
          <a:srcRect/>
          <a:stretch>
            <a:fillRect/>
          </a:stretch>
        </p:blipFill>
        <p:spPr bwMode="auto">
          <a:xfrm>
            <a:off x="6629400" y="1219200"/>
            <a:ext cx="1190625" cy="18764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553200" y="4953000"/>
            <a:ext cx="1428750" cy="1276350"/>
          </a:xfrm>
          <a:prstGeom prst="rect">
            <a:avLst/>
          </a:prstGeom>
          <a:noFill/>
          <a:ln w="9525">
            <a:noFill/>
            <a:miter lim="800000"/>
            <a:headEnd/>
            <a:tailEnd/>
          </a:ln>
          <a:effectLst/>
        </p:spPr>
      </p:pic>
      <p:sp>
        <p:nvSpPr>
          <p:cNvPr id="6" name="Rectangle 5"/>
          <p:cNvSpPr/>
          <p:nvPr/>
        </p:nvSpPr>
        <p:spPr>
          <a:xfrm>
            <a:off x="7647115" y="3657600"/>
            <a:ext cx="1496885" cy="369332"/>
          </a:xfrm>
          <a:prstGeom prst="rect">
            <a:avLst/>
          </a:prstGeom>
        </p:spPr>
        <p:txBody>
          <a:bodyPr wrap="none">
            <a:spAutoFit/>
          </a:bodyPr>
          <a:lstStyle/>
          <a:p>
            <a:r>
              <a:rPr lang="en-US" b="1" dirty="0" smtClean="0"/>
              <a:t>CAPSOMERES</a:t>
            </a:r>
            <a:endParaRPr lang="en-US" dirty="0"/>
          </a:p>
        </p:txBody>
      </p:sp>
      <p:cxnSp>
        <p:nvCxnSpPr>
          <p:cNvPr id="8" name="Straight Arrow Connector 7"/>
          <p:cNvCxnSpPr/>
          <p:nvPr/>
        </p:nvCxnSpPr>
        <p:spPr>
          <a:xfrm rot="10800000">
            <a:off x="7543800" y="2895600"/>
            <a:ext cx="838200" cy="6858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rot="5400000">
            <a:off x="7201845" y="4292687"/>
            <a:ext cx="1459468" cy="927958"/>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410200" cy="63246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Some viruses have additional lipoprotein envelope, composed of virally coded protein and host lipid. </a:t>
            </a:r>
          </a:p>
          <a:p>
            <a:pPr algn="just">
              <a:lnSpc>
                <a:spcPct val="170000"/>
              </a:lnSpc>
            </a:pPr>
            <a:r>
              <a:rPr lang="en-US" dirty="0" smtClean="0">
                <a:latin typeface="Times New Roman" pitchFamily="18" charset="0"/>
                <a:cs typeface="Times New Roman" pitchFamily="18" charset="0"/>
              </a:rPr>
              <a:t>The viral envelope is covered with glycoprotein spikes.</a:t>
            </a:r>
          </a:p>
          <a:p>
            <a:pPr algn="just">
              <a:lnSpc>
                <a:spcPct val="170000"/>
              </a:lnSpc>
            </a:pPr>
            <a:r>
              <a:rPr lang="en-US" dirty="0" smtClean="0">
                <a:latin typeface="Times New Roman" pitchFamily="18" charset="0"/>
                <a:cs typeface="Times New Roman" pitchFamily="18" charset="0"/>
              </a:rPr>
              <a:t>Spikes to help attach to the host cell</a:t>
            </a:r>
          </a:p>
          <a:p>
            <a:pPr algn="just">
              <a:lnSpc>
                <a:spcPct val="170000"/>
              </a:lnSpc>
            </a:pPr>
            <a:r>
              <a:rPr lang="en-US" dirty="0" smtClean="0">
                <a:latin typeface="Times New Roman" pitchFamily="18" charset="0"/>
                <a:cs typeface="Times New Roman" pitchFamily="18" charset="0"/>
              </a:rPr>
              <a:t>Most viruses infect only SPECIFIC host cells.</a:t>
            </a:r>
          </a:p>
          <a:p>
            <a:pPr algn="just">
              <a:lnSpc>
                <a:spcPct val="170000"/>
              </a:lnSpc>
            </a:pPr>
            <a:r>
              <a:rPr lang="en-US" dirty="0" smtClean="0">
                <a:latin typeface="Times New Roman" pitchFamily="18" charset="0"/>
                <a:cs typeface="Times New Roman" pitchFamily="18" charset="0"/>
              </a:rPr>
              <a:t>Viruses cause many common illnesses and diseases</a:t>
            </a:r>
          </a:p>
          <a:p>
            <a:pPr algn="just">
              <a:lnSpc>
                <a:spcPct val="170000"/>
              </a:lnSpc>
            </a:pPr>
            <a:r>
              <a:rPr lang="en-US" dirty="0" smtClean="0">
                <a:latin typeface="Times New Roman" pitchFamily="18" charset="0"/>
                <a:cs typeface="Times New Roman" pitchFamily="18" charset="0"/>
              </a:rPr>
              <a:t>Some viruses may cause some cancers like leukemia – Herpes Virus, Human </a:t>
            </a:r>
            <a:r>
              <a:rPr lang="en-US" dirty="0" err="1" smtClean="0">
                <a:latin typeface="Times New Roman" pitchFamily="18" charset="0"/>
                <a:cs typeface="Times New Roman" pitchFamily="18" charset="0"/>
              </a:rPr>
              <a:t>papilloma</a:t>
            </a:r>
            <a:r>
              <a:rPr lang="en-US" dirty="0" smtClean="0">
                <a:latin typeface="Times New Roman" pitchFamily="18" charset="0"/>
                <a:cs typeface="Times New Roman" pitchFamily="18" charset="0"/>
              </a:rPr>
              <a:t> virus</a:t>
            </a:r>
          </a:p>
          <a:p>
            <a:pPr algn="just">
              <a:lnSpc>
                <a:spcPct val="170000"/>
              </a:lnSpc>
            </a:pP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6096000" y="1600200"/>
            <a:ext cx="2286000" cy="2209800"/>
          </a:xfrm>
          <a:prstGeom prst="rect">
            <a:avLst/>
          </a:prstGeom>
          <a:noFill/>
          <a:ln w="9525">
            <a:noFill/>
            <a:miter lim="800000"/>
            <a:headEnd/>
            <a:tailEnd/>
          </a:ln>
          <a:effectLst/>
        </p:spPr>
      </p:pic>
      <p:sp>
        <p:nvSpPr>
          <p:cNvPr id="5" name="Rectangle 4"/>
          <p:cNvSpPr/>
          <p:nvPr/>
        </p:nvSpPr>
        <p:spPr>
          <a:xfrm>
            <a:off x="7620000" y="4114800"/>
            <a:ext cx="823623" cy="369332"/>
          </a:xfrm>
          <a:prstGeom prst="rect">
            <a:avLst/>
          </a:prstGeom>
        </p:spPr>
        <p:txBody>
          <a:bodyPr wrap="none">
            <a:spAutoFit/>
          </a:bodyPr>
          <a:lstStyle/>
          <a:p>
            <a:r>
              <a:rPr lang="en-US" b="1" dirty="0" smtClean="0"/>
              <a:t>SPIKES</a:t>
            </a:r>
            <a:endParaRPr lang="en-US" dirty="0"/>
          </a:p>
        </p:txBody>
      </p:sp>
      <p:cxnSp>
        <p:nvCxnSpPr>
          <p:cNvPr id="6" name="Straight Arrow Connector 5"/>
          <p:cNvCxnSpPr/>
          <p:nvPr/>
        </p:nvCxnSpPr>
        <p:spPr>
          <a:xfrm rot="16200000" flipV="1">
            <a:off x="7315200" y="3200400"/>
            <a:ext cx="129540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Viruses look like?</a:t>
            </a:r>
            <a:endParaRPr lang="en-US" dirty="0"/>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pPr algn="just">
              <a:lnSpc>
                <a:spcPct val="160000"/>
              </a:lnSpc>
            </a:pPr>
            <a:r>
              <a:rPr lang="en-US" dirty="0" smtClean="0">
                <a:latin typeface="Times New Roman" pitchFamily="18" charset="0"/>
                <a:cs typeface="Times New Roman" pitchFamily="18" charset="0"/>
              </a:rPr>
              <a:t>Viruses are unusual and different from other things in nature.</a:t>
            </a:r>
          </a:p>
          <a:p>
            <a:pPr algn="just">
              <a:lnSpc>
                <a:spcPct val="160000"/>
              </a:lnSpc>
            </a:pPr>
            <a:r>
              <a:rPr lang="en-US" dirty="0" smtClean="0">
                <a:latin typeface="Times New Roman" pitchFamily="18" charset="0"/>
                <a:cs typeface="Times New Roman" pitchFamily="18" charset="0"/>
              </a:rPr>
              <a:t>Viruses come in a variety of shapes.</a:t>
            </a:r>
          </a:p>
          <a:p>
            <a:pPr algn="just">
              <a:lnSpc>
                <a:spcPct val="160000"/>
              </a:lnSpc>
            </a:pPr>
            <a:r>
              <a:rPr lang="en-US" dirty="0" smtClean="0">
                <a:latin typeface="Times New Roman" pitchFamily="18" charset="0"/>
                <a:cs typeface="Times New Roman" pitchFamily="18" charset="0"/>
              </a:rPr>
              <a:t>Viruses are divided into three groups, based on the</a:t>
            </a:r>
          </a:p>
          <a:p>
            <a:pPr algn="just">
              <a:lnSpc>
                <a:spcPct val="160000"/>
              </a:lnSpc>
              <a:buNone/>
            </a:pPr>
            <a:r>
              <a:rPr lang="en-US" dirty="0" smtClean="0">
                <a:latin typeface="Times New Roman" pitchFamily="18" charset="0"/>
                <a:cs typeface="Times New Roman" pitchFamily="18" charset="0"/>
              </a:rPr>
              <a:t>- Morphology of the </a:t>
            </a:r>
            <a:r>
              <a:rPr lang="en-US" dirty="0" err="1" smtClean="0">
                <a:latin typeface="Times New Roman" pitchFamily="18" charset="0"/>
                <a:cs typeface="Times New Roman" pitchFamily="18" charset="0"/>
              </a:rPr>
              <a:t>nucleocapsid</a:t>
            </a:r>
            <a:r>
              <a:rPr lang="en-US" dirty="0" smtClean="0">
                <a:latin typeface="Times New Roman" pitchFamily="18" charset="0"/>
                <a:cs typeface="Times New Roman" pitchFamily="18" charset="0"/>
              </a:rPr>
              <a:t> </a:t>
            </a:r>
          </a:p>
          <a:p>
            <a:pPr algn="just">
              <a:lnSpc>
                <a:spcPct val="160000"/>
              </a:lnSpc>
              <a:buNone/>
            </a:pPr>
            <a:r>
              <a:rPr lang="en-US" dirty="0" smtClean="0">
                <a:latin typeface="Times New Roman" pitchFamily="18" charset="0"/>
                <a:cs typeface="Times New Roman" pitchFamily="18" charset="0"/>
              </a:rPr>
              <a:t>- The arrangement of </a:t>
            </a:r>
            <a:r>
              <a:rPr lang="en-US" dirty="0" err="1" smtClean="0">
                <a:latin typeface="Times New Roman" pitchFamily="18" charset="0"/>
                <a:cs typeface="Times New Roman" pitchFamily="18" charset="0"/>
              </a:rPr>
              <a:t>capsomeres</a:t>
            </a:r>
            <a:r>
              <a:rPr lang="en-US" dirty="0" smtClean="0">
                <a:latin typeface="Times New Roman" pitchFamily="18" charset="0"/>
                <a:cs typeface="Times New Roman" pitchFamily="18" charset="0"/>
              </a:rPr>
              <a:t>.</a:t>
            </a:r>
          </a:p>
          <a:p>
            <a:pPr algn="just">
              <a:lnSpc>
                <a:spcPct val="160000"/>
              </a:lnSpc>
            </a:pPr>
            <a:r>
              <a:rPr lang="en-US" dirty="0" smtClean="0">
                <a:solidFill>
                  <a:srgbClr val="FF0000"/>
                </a:solidFill>
                <a:latin typeface="Times New Roman" pitchFamily="18" charset="0"/>
                <a:cs typeface="Times New Roman" pitchFamily="18" charset="0"/>
              </a:rPr>
              <a:t>Some may be helical shape like the Ebola virus, TMV</a:t>
            </a:r>
          </a:p>
          <a:p>
            <a:pPr algn="just">
              <a:lnSpc>
                <a:spcPct val="160000"/>
              </a:lnSpc>
            </a:pPr>
            <a:r>
              <a:rPr lang="en-US" dirty="0" smtClean="0">
                <a:solidFill>
                  <a:srgbClr val="FF0000"/>
                </a:solidFill>
                <a:latin typeface="Times New Roman" pitchFamily="18" charset="0"/>
                <a:cs typeface="Times New Roman" pitchFamily="18" charset="0"/>
              </a:rPr>
              <a:t>Some may be polyhedral shapes like the influenza virus</a:t>
            </a:r>
          </a:p>
          <a:p>
            <a:pPr algn="just">
              <a:lnSpc>
                <a:spcPct val="160000"/>
              </a:lnSpc>
            </a:pPr>
            <a:r>
              <a:rPr lang="en-US" dirty="0" smtClean="0">
                <a:solidFill>
                  <a:srgbClr val="FF0000"/>
                </a:solidFill>
                <a:latin typeface="Times New Roman" pitchFamily="18" charset="0"/>
                <a:cs typeface="Times New Roman" pitchFamily="18" charset="0"/>
              </a:rPr>
              <a:t>Others have more complex shapes like </a:t>
            </a:r>
            <a:r>
              <a:rPr lang="en-US" dirty="0" err="1" smtClean="0">
                <a:solidFill>
                  <a:srgbClr val="FF0000"/>
                </a:solidFill>
                <a:latin typeface="Times New Roman" pitchFamily="18" charset="0"/>
                <a:cs typeface="Times New Roman" pitchFamily="18" charset="0"/>
              </a:rPr>
              <a:t>bacteriophages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Viruses: Helical Viruses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838200" y="3962400"/>
            <a:ext cx="7610475" cy="2620169"/>
          </a:xfrm>
          <a:prstGeom prst="rect">
            <a:avLst/>
          </a:prstGeom>
          <a:noFill/>
          <a:ln w="9525">
            <a:noFill/>
            <a:miter lim="800000"/>
            <a:headEnd/>
            <a:tailEnd/>
          </a:ln>
          <a:effectLst/>
        </p:spPr>
      </p:pic>
      <p:sp>
        <p:nvSpPr>
          <p:cNvPr id="5" name="Rectangle 4"/>
          <p:cNvSpPr/>
          <p:nvPr/>
        </p:nvSpPr>
        <p:spPr>
          <a:xfrm>
            <a:off x="685800" y="1524000"/>
            <a:ext cx="7391400" cy="2610843"/>
          </a:xfrm>
          <a:prstGeom prst="rect">
            <a:avLst/>
          </a:prstGeom>
        </p:spPr>
        <p:txBody>
          <a:bodyPr wrap="square">
            <a:spAutoFit/>
          </a:bodyPr>
          <a:lstStyle/>
          <a:p>
            <a:pPr algn="just">
              <a:lnSpc>
                <a:spcPct val="150000"/>
              </a:lnSpc>
              <a:buFont typeface="Arial" pitchFamily="34" charset="0"/>
              <a:buChar char="•"/>
            </a:pPr>
            <a:r>
              <a:rPr lang="en-US" sz="2800" dirty="0" smtClean="0"/>
              <a:t>The virus particle is elongated or </a:t>
            </a:r>
            <a:r>
              <a:rPr lang="en-US" sz="2800" dirty="0" err="1" smtClean="0"/>
              <a:t>pleomorphic</a:t>
            </a:r>
            <a:r>
              <a:rPr lang="en-US" sz="2800" dirty="0" smtClean="0"/>
              <a:t> (not spherical), and the nucleic acid is spiral.</a:t>
            </a:r>
          </a:p>
          <a:p>
            <a:pPr algn="just">
              <a:lnSpc>
                <a:spcPct val="150000"/>
              </a:lnSpc>
              <a:buFont typeface="Arial" pitchFamily="34" charset="0"/>
              <a:buChar char="•"/>
            </a:pPr>
            <a:r>
              <a:rPr lang="en-US" sz="2800" dirty="0" err="1" smtClean="0"/>
              <a:t>Caposomeres</a:t>
            </a:r>
            <a:r>
              <a:rPr lang="en-US" sz="2800" dirty="0" smtClean="0"/>
              <a:t> are arranged round the nucleic acid</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Polyhedral Viruses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762000" y="3733800"/>
            <a:ext cx="4191000" cy="3124200"/>
          </a:xfrm>
          <a:prstGeom prst="rect">
            <a:avLst/>
          </a:prstGeom>
          <a:noFill/>
          <a:ln w="9525">
            <a:noFill/>
            <a:miter lim="800000"/>
            <a:headEnd/>
            <a:tailEnd/>
          </a:ln>
          <a:effectLst/>
        </p:spPr>
      </p:pic>
      <p:sp>
        <p:nvSpPr>
          <p:cNvPr id="5" name="Rectangle 4"/>
          <p:cNvSpPr/>
          <p:nvPr/>
        </p:nvSpPr>
        <p:spPr>
          <a:xfrm>
            <a:off x="685800" y="762000"/>
            <a:ext cx="7848600" cy="2862322"/>
          </a:xfrm>
          <a:prstGeom prst="rect">
            <a:avLst/>
          </a:prstGeom>
        </p:spPr>
        <p:txBody>
          <a:bodyPr wrap="square">
            <a:spAutoFit/>
          </a:bodyPr>
          <a:lstStyle/>
          <a:p>
            <a:pPr algn="just">
              <a:lnSpc>
                <a:spcPct val="150000"/>
              </a:lnSpc>
              <a:buFont typeface="Arial" pitchFamily="34" charset="0"/>
              <a:buChar char="•"/>
            </a:pPr>
            <a:r>
              <a:rPr lang="en-US" sz="2400" b="1" dirty="0" smtClean="0">
                <a:latin typeface="Times New Roman" pitchFamily="18" charset="0"/>
                <a:cs typeface="Times New Roman" pitchFamily="18" charset="0"/>
              </a:rPr>
              <a:t>Cubic symmetry:</a:t>
            </a:r>
          </a:p>
          <a:p>
            <a:pPr algn="just">
              <a:lnSpc>
                <a:spcPct val="150000"/>
              </a:lnSpc>
              <a:buFont typeface="Arial" pitchFamily="34" charset="0"/>
              <a:buChar char="•"/>
            </a:pPr>
            <a:r>
              <a:rPr lang="en-US" sz="2400" dirty="0" smtClean="0">
                <a:latin typeface="Times New Roman" pitchFamily="18" charset="0"/>
                <a:cs typeface="Times New Roman" pitchFamily="18" charset="0"/>
              </a:rPr>
              <a:t>The virus particle is </a:t>
            </a:r>
            <a:r>
              <a:rPr lang="en-US" sz="2400" dirty="0" err="1" smtClean="0">
                <a:latin typeface="Times New Roman" pitchFamily="18" charset="0"/>
                <a:cs typeface="Times New Roman" pitchFamily="18" charset="0"/>
              </a:rPr>
              <a:t>icosahedral</a:t>
            </a:r>
            <a:r>
              <a:rPr lang="en-US" sz="2400" dirty="0" smtClean="0">
                <a:latin typeface="Times New Roman" pitchFamily="18" charset="0"/>
                <a:cs typeface="Times New Roman" pitchFamily="18" charset="0"/>
              </a:rPr>
              <a:t> in shape (almost spherical particle ) and the nucleic acid contained inside the capsid. </a:t>
            </a:r>
          </a:p>
          <a:p>
            <a:pPr algn="just">
              <a:lnSpc>
                <a:spcPct val="150000"/>
              </a:lnSpc>
              <a:buFont typeface="Arial" pitchFamily="34" charset="0"/>
              <a:buChar char="•"/>
            </a:pPr>
            <a:r>
              <a:rPr lang="en-US" sz="2400" dirty="0" smtClean="0">
                <a:latin typeface="Times New Roman" pitchFamily="18" charset="0"/>
                <a:cs typeface="Times New Roman" pitchFamily="18" charset="0"/>
              </a:rPr>
              <a:t>The icosahedrons particle is composed of 20 equilateral triangles and has 2,3,5 rotational symmetry.</a:t>
            </a:r>
            <a:endParaRPr lang="en-US" sz="24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srcRect/>
          <a:stretch>
            <a:fillRect/>
          </a:stretch>
        </p:blipFill>
        <p:spPr bwMode="auto">
          <a:xfrm>
            <a:off x="5486400" y="3886200"/>
            <a:ext cx="3038475" cy="2590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Complex Viruses</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105400" y="1905000"/>
            <a:ext cx="3724275" cy="3714750"/>
          </a:xfrm>
          <a:prstGeom prst="rect">
            <a:avLst/>
          </a:prstGeom>
          <a:noFill/>
          <a:ln w="9525">
            <a:noFill/>
            <a:miter lim="800000"/>
            <a:headEnd/>
            <a:tailEnd/>
          </a:ln>
          <a:effectLst/>
        </p:spPr>
      </p:pic>
      <p:sp>
        <p:nvSpPr>
          <p:cNvPr id="5" name="Rectangle 4"/>
          <p:cNvSpPr/>
          <p:nvPr/>
        </p:nvSpPr>
        <p:spPr>
          <a:xfrm>
            <a:off x="228600" y="990600"/>
            <a:ext cx="4800600" cy="5632311"/>
          </a:xfrm>
          <a:prstGeom prst="rect">
            <a:avLst/>
          </a:prstGeom>
        </p:spPr>
        <p:txBody>
          <a:bodyPr wrap="square">
            <a:spAutoFit/>
          </a:bodyPr>
          <a:lstStyle/>
          <a:p>
            <a:pPr algn="just">
              <a:lnSpc>
                <a:spcPct val="150000"/>
              </a:lnSpc>
              <a:buFont typeface="Arial" pitchFamily="34" charset="0"/>
              <a:buChar char="•"/>
            </a:pPr>
            <a:r>
              <a:rPr lang="en-US" sz="2400" dirty="0" smtClean="0">
                <a:latin typeface="Times New Roman" pitchFamily="18" charset="0"/>
                <a:cs typeface="Times New Roman" pitchFamily="18" charset="0"/>
              </a:rPr>
              <a:t>The virus particle does not confirm either cubic or helical symmetry.</a:t>
            </a:r>
          </a:p>
          <a:p>
            <a:pPr algn="just">
              <a:lnSpc>
                <a:spcPct val="150000"/>
              </a:lnSpc>
              <a:buFont typeface="Arial" pitchFamily="34" charset="0"/>
              <a:buChar char="•"/>
            </a:pPr>
            <a:r>
              <a:rPr lang="en-US" sz="2400" dirty="0" err="1" smtClean="0">
                <a:latin typeface="Times New Roman" pitchFamily="18" charset="0"/>
                <a:cs typeface="Times New Roman" pitchFamily="18" charset="0"/>
              </a:rPr>
              <a:t>Bacteriophage</a:t>
            </a:r>
            <a:r>
              <a:rPr lang="en-US" sz="2400" dirty="0" smtClean="0">
                <a:latin typeface="Times New Roman" pitchFamily="18" charset="0"/>
                <a:cs typeface="Times New Roman" pitchFamily="18" charset="0"/>
              </a:rPr>
              <a:t> is very common virus which is usually enclosed by capsid.</a:t>
            </a:r>
          </a:p>
          <a:p>
            <a:pPr algn="just">
              <a:lnSpc>
                <a:spcPct val="150000"/>
              </a:lnSpc>
              <a:buFont typeface="Arial" pitchFamily="34" charset="0"/>
              <a:buChar char="•"/>
            </a:pPr>
            <a:r>
              <a:rPr lang="en-US" sz="2400" dirty="0" err="1" smtClean="0">
                <a:latin typeface="Times New Roman" pitchFamily="18" charset="0"/>
                <a:cs typeface="Times New Roman" pitchFamily="18" charset="0"/>
              </a:rPr>
              <a:t>Bacteriophages</a:t>
            </a:r>
            <a:r>
              <a:rPr lang="en-US" sz="2400" dirty="0" smtClean="0">
                <a:latin typeface="Times New Roman" pitchFamily="18" charset="0"/>
                <a:cs typeface="Times New Roman" pitchFamily="18" charset="0"/>
              </a:rPr>
              <a:t> contain a sheath, base plate and tail fibers</a:t>
            </a:r>
          </a:p>
          <a:p>
            <a:pPr algn="just">
              <a:lnSpc>
                <a:spcPct val="150000"/>
              </a:lnSpc>
              <a:buFont typeface="Arial" pitchFamily="34" charset="0"/>
              <a:buChar char="•"/>
            </a:pPr>
            <a:r>
              <a:rPr lang="en-US" sz="2400" dirty="0" smtClean="0">
                <a:latin typeface="Times New Roman" pitchFamily="18" charset="0"/>
                <a:cs typeface="Times New Roman" pitchFamily="18" charset="0"/>
              </a:rPr>
              <a:t>3 types of capsid structure</a:t>
            </a:r>
          </a:p>
          <a:p>
            <a:pPr algn="just">
              <a:lnSpc>
                <a:spcPct val="150000"/>
              </a:lnSpc>
              <a:buFont typeface="Arial" pitchFamily="34" charset="0"/>
              <a:buChar char="•"/>
            </a:pPr>
            <a:r>
              <a:rPr lang="en-US" sz="2400" dirty="0" err="1" smtClean="0">
                <a:latin typeface="Times New Roman" pitchFamily="18" charset="0"/>
                <a:cs typeface="Times New Roman" pitchFamily="18" charset="0"/>
              </a:rPr>
              <a:t>Icosahedral</a:t>
            </a:r>
            <a:endParaRPr lang="en-US" sz="2400" dirty="0" smtClean="0">
              <a:latin typeface="Times New Roman" pitchFamily="18" charset="0"/>
              <a:cs typeface="Times New Roman" pitchFamily="18" charset="0"/>
            </a:endParaRPr>
          </a:p>
          <a:p>
            <a:pPr algn="just">
              <a:lnSpc>
                <a:spcPct val="150000"/>
              </a:lnSpc>
              <a:buFont typeface="Arial" pitchFamily="34" charset="0"/>
              <a:buChar char="•"/>
            </a:pPr>
            <a:r>
              <a:rPr lang="en-US" sz="2400" dirty="0" smtClean="0">
                <a:latin typeface="Times New Roman" pitchFamily="18" charset="0"/>
                <a:cs typeface="Times New Roman" pitchFamily="18" charset="0"/>
              </a:rPr>
              <a:t>Filamentous</a:t>
            </a:r>
          </a:p>
          <a:p>
            <a:pPr algn="just">
              <a:lnSpc>
                <a:spcPct val="150000"/>
              </a:lnSpc>
              <a:buFont typeface="Arial" pitchFamily="34" charset="0"/>
              <a:buChar char="•"/>
            </a:pPr>
            <a:r>
              <a:rPr lang="en-US" sz="2400" dirty="0" smtClean="0">
                <a:latin typeface="Times New Roman" pitchFamily="18" charset="0"/>
                <a:cs typeface="Times New Roman" pitchFamily="18" charset="0"/>
              </a:rPr>
              <a:t>Head and tail</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Life-cycle of Viruses</a:t>
            </a:r>
            <a:endParaRPr lang="en-US" dirty="0"/>
          </a:p>
        </p:txBody>
      </p:sp>
      <p:sp>
        <p:nvSpPr>
          <p:cNvPr id="3" name="Content Placeholder 2"/>
          <p:cNvSpPr>
            <a:spLocks noGrp="1"/>
          </p:cNvSpPr>
          <p:nvPr>
            <p:ph idx="1"/>
          </p:nvPr>
        </p:nvSpPr>
        <p:spPr>
          <a:xfrm>
            <a:off x="457200" y="1219200"/>
            <a:ext cx="8229600" cy="5181600"/>
          </a:xfrm>
        </p:spPr>
        <p:txBody>
          <a:bodyPr>
            <a:normAutofit lnSpcReduction="10000"/>
          </a:bodyPr>
          <a:lstStyle/>
          <a:p>
            <a:pPr algn="just">
              <a:lnSpc>
                <a:spcPct val="150000"/>
              </a:lnSpc>
            </a:pPr>
            <a:r>
              <a:rPr lang="en-US" dirty="0" smtClean="0">
                <a:latin typeface="Times New Roman" pitchFamily="18" charset="0"/>
                <a:cs typeface="Times New Roman" pitchFamily="18" charset="0"/>
              </a:rPr>
              <a:t>When a virus infects a cell (host), the virus forces it to make thousands more viruses. </a:t>
            </a:r>
          </a:p>
          <a:p>
            <a:pPr algn="just">
              <a:lnSpc>
                <a:spcPct val="150000"/>
              </a:lnSpc>
            </a:pPr>
            <a:r>
              <a:rPr lang="en-US" dirty="0" smtClean="0">
                <a:latin typeface="Times New Roman" pitchFamily="18" charset="0"/>
                <a:cs typeface="Times New Roman" pitchFamily="18" charset="0"/>
              </a:rPr>
              <a:t>It does this by making the cell copy the virus's DNA or RNA, making viral proteins, which all assemble to form new virus particles.</a:t>
            </a:r>
          </a:p>
          <a:p>
            <a:pPr algn="just">
              <a:lnSpc>
                <a:spcPct val="150000"/>
              </a:lnSpc>
            </a:pPr>
            <a:r>
              <a:rPr lang="en-US" dirty="0" smtClean="0">
                <a:latin typeface="Times New Roman" pitchFamily="18" charset="0"/>
                <a:cs typeface="Times New Roman" pitchFamily="18" charset="0"/>
              </a:rPr>
              <a:t>There are five basic, overlapping stages in the life cycle of viruses in living cells.</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algn="just">
              <a:lnSpc>
                <a:spcPct val="150000"/>
              </a:lnSpc>
              <a:buNone/>
            </a:pPr>
            <a:r>
              <a:rPr lang="en-US" dirty="0" smtClean="0">
                <a:latin typeface="Times New Roman" pitchFamily="18" charset="0"/>
                <a:cs typeface="Times New Roman" pitchFamily="18" charset="0"/>
              </a:rPr>
              <a:t>Stages in the life cycle of viruses</a:t>
            </a:r>
          </a:p>
          <a:p>
            <a:pPr algn="just">
              <a:lnSpc>
                <a:spcPct val="150000"/>
              </a:lnSpc>
            </a:pPr>
            <a:r>
              <a:rPr lang="en-US" dirty="0" smtClean="0">
                <a:latin typeface="Times New Roman" pitchFamily="18" charset="0"/>
                <a:cs typeface="Times New Roman" pitchFamily="18" charset="0"/>
              </a:rPr>
              <a:t>Attachment </a:t>
            </a:r>
          </a:p>
          <a:p>
            <a:pPr algn="just">
              <a:lnSpc>
                <a:spcPct val="150000"/>
              </a:lnSpc>
            </a:pPr>
            <a:r>
              <a:rPr lang="en-US" dirty="0" smtClean="0">
                <a:latin typeface="Times New Roman" pitchFamily="18" charset="0"/>
                <a:cs typeface="Times New Roman" pitchFamily="18" charset="0"/>
              </a:rPr>
              <a:t>Penetration</a:t>
            </a:r>
          </a:p>
          <a:p>
            <a:pPr algn="just">
              <a:lnSpc>
                <a:spcPct val="150000"/>
              </a:lnSpc>
            </a:pPr>
            <a:r>
              <a:rPr lang="en-US" dirty="0" smtClean="0">
                <a:latin typeface="Times New Roman" pitchFamily="18" charset="0"/>
                <a:cs typeface="Times New Roman" pitchFamily="18" charset="0"/>
              </a:rPr>
              <a:t>Replication</a:t>
            </a:r>
          </a:p>
          <a:p>
            <a:pPr algn="just">
              <a:lnSpc>
                <a:spcPct val="150000"/>
              </a:lnSpc>
            </a:pPr>
            <a:r>
              <a:rPr lang="en-US" dirty="0" smtClean="0">
                <a:latin typeface="Times New Roman" pitchFamily="18" charset="0"/>
                <a:cs typeface="Times New Roman" pitchFamily="18" charset="0"/>
              </a:rPr>
              <a:t>Assembly</a:t>
            </a:r>
          </a:p>
          <a:p>
            <a:pPr algn="just">
              <a:lnSpc>
                <a:spcPct val="150000"/>
              </a:lnSpc>
            </a:pPr>
            <a:r>
              <a:rPr lang="en-US" dirty="0" smtClean="0">
                <a:latin typeface="Times New Roman" pitchFamily="18" charset="0"/>
                <a:cs typeface="Times New Roman" pitchFamily="18" charset="0"/>
              </a:rPr>
              <a:t>Release</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Attachment</a:t>
            </a:r>
            <a:endParaRPr lang="en-US" dirty="0"/>
          </a:p>
        </p:txBody>
      </p:sp>
      <p:sp>
        <p:nvSpPr>
          <p:cNvPr id="3" name="Content Placeholder 2"/>
          <p:cNvSpPr>
            <a:spLocks noGrp="1"/>
          </p:cNvSpPr>
          <p:nvPr>
            <p:ph idx="1"/>
          </p:nvPr>
        </p:nvSpPr>
        <p:spPr>
          <a:xfrm>
            <a:off x="457200" y="914400"/>
            <a:ext cx="8229600" cy="5486400"/>
          </a:xfrm>
        </p:spPr>
        <p:txBody>
          <a:bodyPr>
            <a:normAutofit/>
          </a:bodyPr>
          <a:lstStyle/>
          <a:p>
            <a:pPr algn="just">
              <a:lnSpc>
                <a:spcPct val="150000"/>
              </a:lnSpc>
            </a:pPr>
            <a:r>
              <a:rPr lang="en-US" sz="2400" b="1" dirty="0" smtClean="0">
                <a:latin typeface="Times New Roman" pitchFamily="18" charset="0"/>
                <a:cs typeface="Times New Roman" pitchFamily="18" charset="0"/>
              </a:rPr>
              <a:t>Attachment : the binding of the virus to specific molecules on the surface of the cell. </a:t>
            </a:r>
          </a:p>
          <a:p>
            <a:pPr algn="just">
              <a:lnSpc>
                <a:spcPct val="150000"/>
              </a:lnSpc>
            </a:pPr>
            <a:r>
              <a:rPr lang="en-US" sz="2400" dirty="0" smtClean="0">
                <a:latin typeface="Times New Roman" pitchFamily="18" charset="0"/>
                <a:cs typeface="Times New Roman" pitchFamily="18" charset="0"/>
              </a:rPr>
              <a:t>This specificity restricts the virus to a very limited type of cell. </a:t>
            </a:r>
          </a:p>
          <a:p>
            <a:pPr algn="just">
              <a:lnSpc>
                <a:spcPct val="150000"/>
              </a:lnSpc>
            </a:pPr>
            <a:r>
              <a:rPr lang="en-US" sz="2400" dirty="0" smtClean="0">
                <a:latin typeface="Times New Roman" pitchFamily="18" charset="0"/>
                <a:cs typeface="Times New Roman" pitchFamily="18" charset="0"/>
              </a:rPr>
              <a:t>For example, the human immunodeficiency virus (HIV) infects only human T cells.</a:t>
            </a:r>
          </a:p>
          <a:p>
            <a:pPr algn="just">
              <a:lnSpc>
                <a:spcPct val="150000"/>
              </a:lnSpc>
            </a:pPr>
            <a:r>
              <a:rPr lang="en-US" sz="2400" dirty="0" smtClean="0">
                <a:latin typeface="Times New Roman" pitchFamily="18" charset="0"/>
                <a:cs typeface="Times New Roman" pitchFamily="18" charset="0"/>
              </a:rPr>
              <a:t>Plant viruses can only attach to plant cells and cannot infect animals. </a:t>
            </a:r>
          </a:p>
          <a:p>
            <a:pPr algn="just">
              <a:lnSpc>
                <a:spcPct val="150000"/>
              </a:lnSpc>
            </a:pPr>
            <a:r>
              <a:rPr lang="en-US" sz="2400" dirty="0" smtClean="0">
                <a:latin typeface="Times New Roman" pitchFamily="18" charset="0"/>
                <a:cs typeface="Times New Roman" pitchFamily="18" charset="0"/>
              </a:rPr>
              <a:t>This mechanism has evolved to favor those viruses that only infect cells in which they are capable of reproducing.</a:t>
            </a:r>
            <a:endParaRPr 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a:bodyPr>
          <a:lstStyle/>
          <a:p>
            <a:pPr algn="just">
              <a:lnSpc>
                <a:spcPct val="150000"/>
              </a:lnSpc>
              <a:buNone/>
            </a:pPr>
            <a:r>
              <a:rPr lang="en-US" sz="2400" b="1" dirty="0" smtClean="0">
                <a:latin typeface="Times New Roman" pitchFamily="18" charset="0"/>
                <a:cs typeface="Times New Roman" pitchFamily="18" charset="0"/>
              </a:rPr>
              <a:t>Penetration </a:t>
            </a:r>
          </a:p>
          <a:p>
            <a:pPr algn="just">
              <a:lnSpc>
                <a:spcPct val="150000"/>
              </a:lnSpc>
            </a:pPr>
            <a:r>
              <a:rPr lang="en-US" sz="2400" dirty="0" smtClean="0">
                <a:latin typeface="Times New Roman" pitchFamily="18" charset="0"/>
                <a:cs typeface="Times New Roman" pitchFamily="18" charset="0"/>
              </a:rPr>
              <a:t>Penetration follows attachment; viruses penetrate the host cell by </a:t>
            </a:r>
            <a:r>
              <a:rPr lang="en-US" sz="2400" dirty="0" err="1" smtClean="0">
                <a:latin typeface="Times New Roman" pitchFamily="18" charset="0"/>
                <a:cs typeface="Times New Roman" pitchFamily="18" charset="0"/>
              </a:rPr>
              <a:t>endocytosis</a:t>
            </a:r>
            <a:r>
              <a:rPr lang="en-US" sz="2400" dirty="0" smtClean="0">
                <a:latin typeface="Times New Roman" pitchFamily="18" charset="0"/>
                <a:cs typeface="Times New Roman" pitchFamily="18" charset="0"/>
              </a:rPr>
              <a:t> or by fusion with the cell or through injection of DNA.</a:t>
            </a:r>
          </a:p>
          <a:p>
            <a:pPr algn="just">
              <a:lnSpc>
                <a:spcPct val="150000"/>
              </a:lnSpc>
            </a:pPr>
            <a:r>
              <a:rPr lang="en-US" sz="2400" dirty="0" smtClean="0">
                <a:latin typeface="Times New Roman" pitchFamily="18" charset="0"/>
                <a:cs typeface="Times New Roman" pitchFamily="18" charset="0"/>
              </a:rPr>
              <a:t> Bacterial Chromosome degraded by viral enzymes.</a:t>
            </a:r>
          </a:p>
          <a:p>
            <a:pPr algn="just">
              <a:lnSpc>
                <a:spcPct val="150000"/>
              </a:lnSpc>
              <a:buNone/>
            </a:pPr>
            <a:r>
              <a:rPr lang="en-US" sz="2400" b="1" dirty="0" smtClean="0">
                <a:latin typeface="Times New Roman" pitchFamily="18" charset="0"/>
                <a:cs typeface="Times New Roman" pitchFamily="18" charset="0"/>
              </a:rPr>
              <a:t>Replication of virus </a:t>
            </a:r>
          </a:p>
          <a:p>
            <a:pPr algn="just">
              <a:lnSpc>
                <a:spcPct val="150000"/>
              </a:lnSpc>
            </a:pPr>
            <a:r>
              <a:rPr lang="en-US" sz="2400" dirty="0" smtClean="0">
                <a:latin typeface="Times New Roman" pitchFamily="18" charset="0"/>
                <a:cs typeface="Times New Roman" pitchFamily="18" charset="0"/>
              </a:rPr>
              <a:t>Replication of virus particles is the stage where a cell uses viral RNA in its protein synthesis systems to produce viral proteins. </a:t>
            </a:r>
          </a:p>
          <a:p>
            <a:pPr algn="just">
              <a:lnSpc>
                <a:spcPct val="150000"/>
              </a:lnSpc>
            </a:pPr>
            <a:r>
              <a:rPr lang="en-US" sz="2400" dirty="0" smtClean="0">
                <a:latin typeface="Times New Roman" pitchFamily="18" charset="0"/>
                <a:cs typeface="Times New Roman" pitchFamily="18" charset="0"/>
              </a:rPr>
              <a:t>The RNA or DNA synthesis abilities of the cell produce the virus's DNA or RNA.</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Virus</a:t>
            </a:r>
            <a:endParaRPr lang="en-US" dirty="0"/>
          </a:p>
        </p:txBody>
      </p:sp>
      <p:sp>
        <p:nvSpPr>
          <p:cNvPr id="3" name="Content Placeholder 2"/>
          <p:cNvSpPr>
            <a:spLocks noGrp="1"/>
          </p:cNvSpPr>
          <p:nvPr>
            <p:ph idx="1"/>
          </p:nvPr>
        </p:nvSpPr>
        <p:spPr>
          <a:xfrm>
            <a:off x="533400" y="1143000"/>
            <a:ext cx="8077200" cy="5257800"/>
          </a:xfrm>
        </p:spPr>
        <p:txBody>
          <a:bodyPr>
            <a:normAutofit fontScale="77500" lnSpcReduction="20000"/>
          </a:bodyPr>
          <a:lstStyle/>
          <a:p>
            <a:pPr algn="just">
              <a:lnSpc>
                <a:spcPct val="160000"/>
              </a:lnSpc>
            </a:pPr>
            <a:r>
              <a:rPr lang="en-US" dirty="0" smtClean="0">
                <a:latin typeface="Times New Roman" pitchFamily="18" charset="0"/>
                <a:cs typeface="Times New Roman" pitchFamily="18" charset="0"/>
              </a:rPr>
              <a:t>A virus is a non-cellular particle made up of genetic material and protein that can invade living cells.</a:t>
            </a:r>
          </a:p>
          <a:p>
            <a:pPr algn="just">
              <a:lnSpc>
                <a:spcPct val="160000"/>
              </a:lnSpc>
            </a:pPr>
            <a:r>
              <a:rPr lang="en-US" dirty="0" smtClean="0">
                <a:latin typeface="Times New Roman" pitchFamily="18" charset="0"/>
                <a:cs typeface="Times New Roman" pitchFamily="18" charset="0"/>
              </a:rPr>
              <a:t>Viruses are very small – smaller than the smallest cell.</a:t>
            </a:r>
          </a:p>
          <a:p>
            <a:pPr algn="just">
              <a:lnSpc>
                <a:spcPct val="160000"/>
              </a:lnSpc>
            </a:pPr>
            <a:r>
              <a:rPr lang="en-US" dirty="0" smtClean="0">
                <a:latin typeface="Times New Roman" pitchFamily="18" charset="0"/>
                <a:cs typeface="Times New Roman" pitchFamily="18" charset="0"/>
              </a:rPr>
              <a:t>They are usually surrounded by a capsid of proteins.</a:t>
            </a:r>
          </a:p>
          <a:p>
            <a:pPr algn="just">
              <a:lnSpc>
                <a:spcPct val="160000"/>
              </a:lnSpc>
            </a:pPr>
            <a:r>
              <a:rPr lang="en-US" dirty="0" smtClean="0">
                <a:latin typeface="Times New Roman" pitchFamily="18" charset="0"/>
                <a:cs typeface="Times New Roman" pitchFamily="18" charset="0"/>
              </a:rPr>
              <a:t>For replication, viruses rely on their host cells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the cells they infect.</a:t>
            </a:r>
          </a:p>
          <a:p>
            <a:pPr algn="just">
              <a:lnSpc>
                <a:spcPct val="160000"/>
              </a:lnSpc>
            </a:pPr>
            <a:r>
              <a:rPr lang="en-US" dirty="0" smtClean="0">
                <a:latin typeface="Times New Roman" pitchFamily="18" charset="0"/>
                <a:cs typeface="Times New Roman" pitchFamily="18" charset="0"/>
              </a:rPr>
              <a:t>Most viruses exhibit a limited host range- they typically infect only specific types of cells of one host species.</a:t>
            </a:r>
          </a:p>
          <a:p>
            <a:pPr algn="just">
              <a:lnSpc>
                <a:spcPct val="160000"/>
              </a:lnSpc>
            </a:pP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70000" lnSpcReduction="20000"/>
          </a:bodyPr>
          <a:lstStyle/>
          <a:p>
            <a:pPr algn="just">
              <a:lnSpc>
                <a:spcPct val="160000"/>
              </a:lnSpc>
              <a:buNone/>
            </a:pPr>
            <a:r>
              <a:rPr lang="en-US" b="1" dirty="0" smtClean="0">
                <a:latin typeface="Times New Roman" pitchFamily="18" charset="0"/>
                <a:cs typeface="Times New Roman" pitchFamily="18" charset="0"/>
              </a:rPr>
              <a:t>Assembly</a:t>
            </a:r>
          </a:p>
          <a:p>
            <a:pPr algn="just">
              <a:lnSpc>
                <a:spcPct val="160000"/>
              </a:lnSpc>
            </a:pPr>
            <a:r>
              <a:rPr lang="en-US" dirty="0" smtClean="0">
                <a:latin typeface="Times New Roman" pitchFamily="18" charset="0"/>
                <a:cs typeface="Times New Roman" pitchFamily="18" charset="0"/>
              </a:rPr>
              <a:t>Assembly takes place in the cell when the newly created viral proteins and nucleic acid combine to form hundreds of new virus particles.</a:t>
            </a:r>
          </a:p>
          <a:p>
            <a:pPr algn="just">
              <a:lnSpc>
                <a:spcPct val="160000"/>
              </a:lnSpc>
              <a:buNone/>
            </a:pPr>
            <a:r>
              <a:rPr lang="en-US" b="1" dirty="0" smtClean="0">
                <a:latin typeface="Times New Roman" pitchFamily="18" charset="0"/>
                <a:cs typeface="Times New Roman" pitchFamily="18" charset="0"/>
              </a:rPr>
              <a:t>Release</a:t>
            </a:r>
          </a:p>
          <a:p>
            <a:pPr algn="just">
              <a:lnSpc>
                <a:spcPct val="160000"/>
              </a:lnSpc>
            </a:pPr>
            <a:r>
              <a:rPr lang="en-US" dirty="0" smtClean="0">
                <a:latin typeface="Times New Roman" pitchFamily="18" charset="0"/>
                <a:cs typeface="Times New Roman" pitchFamily="18" charset="0"/>
              </a:rPr>
              <a:t>Release occurs when the new viruses escape or are released from the cell. </a:t>
            </a:r>
          </a:p>
          <a:p>
            <a:pPr algn="just">
              <a:lnSpc>
                <a:spcPct val="160000"/>
              </a:lnSpc>
            </a:pPr>
            <a:r>
              <a:rPr lang="en-US" dirty="0" smtClean="0">
                <a:latin typeface="Times New Roman" pitchFamily="18" charset="0"/>
                <a:cs typeface="Times New Roman" pitchFamily="18" charset="0"/>
              </a:rPr>
              <a:t>Most viruses achieve this by making the cells burst, a process called </a:t>
            </a:r>
            <a:r>
              <a:rPr lang="en-US" dirty="0" err="1" smtClean="0">
                <a:latin typeface="Times New Roman" pitchFamily="18" charset="0"/>
                <a:cs typeface="Times New Roman" pitchFamily="18" charset="0"/>
              </a:rPr>
              <a:t>lysis</a:t>
            </a:r>
            <a:r>
              <a:rPr lang="en-US" dirty="0" smtClean="0">
                <a:latin typeface="Times New Roman" pitchFamily="18" charset="0"/>
                <a:cs typeface="Times New Roman" pitchFamily="18" charset="0"/>
              </a:rPr>
              <a:t>. </a:t>
            </a:r>
          </a:p>
          <a:p>
            <a:pPr algn="just">
              <a:lnSpc>
                <a:spcPct val="160000"/>
              </a:lnSpc>
            </a:pPr>
            <a:r>
              <a:rPr lang="en-US" dirty="0" smtClean="0">
                <a:latin typeface="Times New Roman" pitchFamily="18" charset="0"/>
                <a:cs typeface="Times New Roman" pitchFamily="18" charset="0"/>
              </a:rPr>
              <a:t>Other viruses such as HIV are released more gently by a process called budding.</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lytic cycle"/>
          <p:cNvPicPr>
            <a:picLocks noChangeAspect="1" noChangeArrowheads="1"/>
          </p:cNvPicPr>
          <p:nvPr/>
        </p:nvPicPr>
        <p:blipFill>
          <a:blip r:embed="rId2"/>
          <a:srcRect/>
          <a:stretch>
            <a:fillRect/>
          </a:stretch>
        </p:blipFill>
        <p:spPr bwMode="auto">
          <a:xfrm>
            <a:off x="685800" y="457200"/>
            <a:ext cx="7924801" cy="6019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genome</a:t>
            </a:r>
            <a:endParaRPr lang="en-US" dirty="0"/>
          </a:p>
        </p:txBody>
      </p:sp>
      <p:sp>
        <p:nvSpPr>
          <p:cNvPr id="3" name="Content Placeholder 2"/>
          <p:cNvSpPr>
            <a:spLocks noGrp="1"/>
          </p:cNvSpPr>
          <p:nvPr>
            <p:ph idx="1"/>
          </p:nvPr>
        </p:nvSpPr>
        <p:spPr>
          <a:xfrm>
            <a:off x="457200" y="1219200"/>
            <a:ext cx="8229600" cy="5257800"/>
          </a:xfrm>
        </p:spPr>
        <p:txBody>
          <a:bodyPr>
            <a:normAutofit fontScale="92500"/>
          </a:bodyPr>
          <a:lstStyle/>
          <a:p>
            <a:pPr algn="just">
              <a:lnSpc>
                <a:spcPct val="150000"/>
              </a:lnSpc>
            </a:pPr>
            <a:r>
              <a:rPr lang="en-US" sz="2800" dirty="0" smtClean="0">
                <a:latin typeface="Times New Roman" pitchFamily="18" charset="0"/>
                <a:cs typeface="Times New Roman" pitchFamily="18" charset="0"/>
              </a:rPr>
              <a:t>A viral genome is the genetic material of the virus also termed the viral chromosome</a:t>
            </a:r>
          </a:p>
          <a:p>
            <a:pPr algn="just">
              <a:lnSpc>
                <a:spcPct val="150000"/>
              </a:lnSpc>
            </a:pPr>
            <a:r>
              <a:rPr lang="en-US" sz="2800" dirty="0" smtClean="0">
                <a:latin typeface="Times New Roman" pitchFamily="18" charset="0"/>
                <a:cs typeface="Times New Roman" pitchFamily="18" charset="0"/>
              </a:rPr>
              <a:t>The genome can be</a:t>
            </a:r>
          </a:p>
          <a:p>
            <a:pPr algn="just">
              <a:lnSpc>
                <a:spcPct val="150000"/>
              </a:lnSpc>
            </a:pPr>
            <a:r>
              <a:rPr lang="en-US" sz="2800" dirty="0" smtClean="0">
                <a:latin typeface="Times New Roman" pitchFamily="18" charset="0"/>
                <a:cs typeface="Times New Roman" pitchFamily="18" charset="0"/>
              </a:rPr>
              <a:t>DNA or RNA</a:t>
            </a:r>
          </a:p>
          <a:p>
            <a:pPr algn="just">
              <a:lnSpc>
                <a:spcPct val="150000"/>
              </a:lnSpc>
            </a:pPr>
            <a:r>
              <a:rPr lang="en-US" sz="2800" dirty="0" smtClean="0">
                <a:latin typeface="Times New Roman" pitchFamily="18" charset="0"/>
                <a:cs typeface="Times New Roman" pitchFamily="18" charset="0"/>
              </a:rPr>
              <a:t>Single-stranded or double-stranded</a:t>
            </a:r>
          </a:p>
          <a:p>
            <a:pPr algn="just">
              <a:lnSpc>
                <a:spcPct val="150000"/>
              </a:lnSpc>
            </a:pPr>
            <a:r>
              <a:rPr lang="en-US" sz="2800" dirty="0" smtClean="0">
                <a:latin typeface="Times New Roman" pitchFamily="18" charset="0"/>
                <a:cs typeface="Times New Roman" pitchFamily="18" charset="0"/>
              </a:rPr>
              <a:t>Circular or linear</a:t>
            </a:r>
          </a:p>
          <a:p>
            <a:pPr algn="just">
              <a:lnSpc>
                <a:spcPct val="150000"/>
              </a:lnSpc>
            </a:pPr>
            <a:r>
              <a:rPr lang="en-US" sz="2800" dirty="0" smtClean="0">
                <a:latin typeface="Times New Roman" pitchFamily="18" charset="0"/>
                <a:cs typeface="Times New Roman" pitchFamily="18" charset="0"/>
              </a:rPr>
              <a:t>Viral genomes vary in size from a few thousand to more than a hundred thousand nucleotides.</a:t>
            </a:r>
            <a:endParaRPr lang="en-US"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Viral Genomes</a:t>
            </a:r>
            <a:endParaRPr lang="en-US" dirty="0"/>
          </a:p>
        </p:txBody>
      </p:sp>
      <p:sp>
        <p:nvSpPr>
          <p:cNvPr id="3" name="Content Placeholder 2"/>
          <p:cNvSpPr>
            <a:spLocks noGrp="1"/>
          </p:cNvSpPr>
          <p:nvPr>
            <p:ph idx="1"/>
          </p:nvPr>
        </p:nvSpPr>
        <p:spPr>
          <a:xfrm>
            <a:off x="457200" y="1295400"/>
            <a:ext cx="8229600" cy="5562600"/>
          </a:xfrm>
        </p:spPr>
        <p:txBody>
          <a:bodyPr>
            <a:normAutofit/>
          </a:bodyPr>
          <a:lstStyle/>
          <a:p>
            <a:pPr algn="just">
              <a:lnSpc>
                <a:spcPct val="170000"/>
              </a:lnSpc>
            </a:pPr>
            <a:r>
              <a:rPr lang="en-US" dirty="0" smtClean="0">
                <a:latin typeface="Times New Roman" pitchFamily="18" charset="0"/>
                <a:cs typeface="Times New Roman" pitchFamily="18" charset="0"/>
              </a:rPr>
              <a:t>Viral genetics, the study of the genetic mechanisms that operate during the life cycle of viruses, utilizes biophysical, biological, and genetic analyses to study the viral genome and its variation. </a:t>
            </a:r>
          </a:p>
          <a:p>
            <a:pPr algn="just">
              <a:lnSpc>
                <a:spcPct val="170000"/>
              </a:lnSpc>
              <a:buNone/>
            </a:pPr>
            <a:endParaRPr lang="en-US"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924800" cy="5638800"/>
          </a:xfrm>
        </p:spPr>
        <p:txBody>
          <a:bodyPr>
            <a:normAutofit fontScale="77500" lnSpcReduction="20000"/>
          </a:bodyPr>
          <a:lstStyle/>
          <a:p>
            <a:pPr algn="just">
              <a:lnSpc>
                <a:spcPct val="170000"/>
              </a:lnSpc>
              <a:buNone/>
            </a:pPr>
            <a:r>
              <a:rPr lang="en-US" b="1" dirty="0" smtClean="0">
                <a:latin typeface="Times New Roman" pitchFamily="18" charset="0"/>
                <a:cs typeface="Times New Roman" pitchFamily="18" charset="0"/>
              </a:rPr>
              <a:t>Viral Replication</a:t>
            </a:r>
          </a:p>
          <a:p>
            <a:pPr algn="just">
              <a:lnSpc>
                <a:spcPct val="170000"/>
              </a:lnSpc>
            </a:pPr>
            <a:r>
              <a:rPr lang="en-US" dirty="0" smtClean="0">
                <a:latin typeface="Times New Roman" pitchFamily="18" charset="0"/>
                <a:cs typeface="Times New Roman" pitchFamily="18" charset="0"/>
              </a:rPr>
              <a:t>Viruses are obligate parasites that are completely dependent on the host cell for the replication and transcription of their genomes as well as the translation of the mRNA transcripts into proteins. </a:t>
            </a:r>
          </a:p>
          <a:p>
            <a:pPr algn="just">
              <a:lnSpc>
                <a:spcPct val="170000"/>
              </a:lnSpc>
            </a:pPr>
            <a:r>
              <a:rPr lang="en-US" dirty="0" smtClean="0">
                <a:latin typeface="Times New Roman" pitchFamily="18" charset="0"/>
                <a:cs typeface="Times New Roman" pitchFamily="18" charset="0"/>
              </a:rPr>
              <a:t>Viral proteins usually have a structural function, making up a shell around the genome, but may contain some enzymes that are necessary for the virus replication and life cycle in the host cell.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i="1" dirty="0" smtClean="0"/>
              <a:t>RNA Viruses</a:t>
            </a:r>
            <a:endParaRPr lang="en-US" dirty="0"/>
          </a:p>
        </p:txBody>
      </p:sp>
      <p:sp>
        <p:nvSpPr>
          <p:cNvPr id="3" name="Content Placeholder 2"/>
          <p:cNvSpPr>
            <a:spLocks noGrp="1"/>
          </p:cNvSpPr>
          <p:nvPr>
            <p:ph idx="1"/>
          </p:nvPr>
        </p:nvSpPr>
        <p:spPr>
          <a:xfrm>
            <a:off x="457200" y="1295400"/>
            <a:ext cx="8229600" cy="5334000"/>
          </a:xfrm>
        </p:spPr>
        <p:txBody>
          <a:bodyPr>
            <a:normAutofit fontScale="92500"/>
          </a:bodyPr>
          <a:lstStyle/>
          <a:p>
            <a:pPr algn="just">
              <a:lnSpc>
                <a:spcPct val="150000"/>
              </a:lnSpc>
            </a:pPr>
            <a:r>
              <a:rPr lang="en-US" sz="2800" dirty="0" smtClean="0">
                <a:latin typeface="Times New Roman" pitchFamily="18" charset="0"/>
                <a:cs typeface="Times New Roman" pitchFamily="18" charset="0"/>
              </a:rPr>
              <a:t>An RNA virus is a virus that has RNA (ribonucleic acid) as its genetic material. </a:t>
            </a:r>
          </a:p>
          <a:p>
            <a:pPr algn="just">
              <a:lnSpc>
                <a:spcPct val="150000"/>
              </a:lnSpc>
            </a:pPr>
            <a:r>
              <a:rPr lang="en-US" sz="2800" dirty="0" smtClean="0">
                <a:latin typeface="Times New Roman" pitchFamily="18" charset="0"/>
                <a:cs typeface="Times New Roman" pitchFamily="18" charset="0"/>
              </a:rPr>
              <a:t>This nucleic acid is usually single-stranded RNA (</a:t>
            </a:r>
            <a:r>
              <a:rPr lang="en-US" sz="2800" dirty="0" err="1" smtClean="0">
                <a:latin typeface="Times New Roman" pitchFamily="18" charset="0"/>
                <a:cs typeface="Times New Roman" pitchFamily="18" charset="0"/>
              </a:rPr>
              <a:t>ssRNA</a:t>
            </a:r>
            <a:r>
              <a:rPr lang="en-US" sz="2800" dirty="0" smtClean="0">
                <a:latin typeface="Times New Roman" pitchFamily="18" charset="0"/>
                <a:cs typeface="Times New Roman" pitchFamily="18" charset="0"/>
              </a:rPr>
              <a:t>) but may be double-stranded RNA (</a:t>
            </a:r>
            <a:r>
              <a:rPr lang="en-US" sz="2800" dirty="0" err="1" smtClean="0">
                <a:latin typeface="Times New Roman" pitchFamily="18" charset="0"/>
                <a:cs typeface="Times New Roman" pitchFamily="18" charset="0"/>
              </a:rPr>
              <a:t>dsRNA</a:t>
            </a:r>
            <a:r>
              <a:rPr lang="en-US" sz="2800" dirty="0" smtClean="0">
                <a:latin typeface="Times New Roman" pitchFamily="18" charset="0"/>
                <a:cs typeface="Times New Roman" pitchFamily="18" charset="0"/>
              </a:rPr>
              <a:t>).</a:t>
            </a:r>
          </a:p>
          <a:p>
            <a:pPr algn="just">
              <a:lnSpc>
                <a:spcPct val="150000"/>
              </a:lnSpc>
            </a:pPr>
            <a:r>
              <a:rPr lang="en-US" sz="2800" dirty="0" smtClean="0">
                <a:latin typeface="Times New Roman" pitchFamily="18" charset="0"/>
                <a:cs typeface="Times New Roman" pitchFamily="18" charset="0"/>
              </a:rPr>
              <a:t>Notable human diseases caused by RNA viruses include Ebola </a:t>
            </a:r>
            <a:r>
              <a:rPr lang="en-US" sz="2800" dirty="0" err="1" smtClean="0">
                <a:latin typeface="Times New Roman" pitchFamily="18" charset="0"/>
                <a:cs typeface="Times New Roman" pitchFamily="18" charset="0"/>
              </a:rPr>
              <a:t>hemorrhoragic</a:t>
            </a:r>
            <a:r>
              <a:rPr lang="en-US" sz="2800" dirty="0" smtClean="0">
                <a:latin typeface="Times New Roman" pitchFamily="18" charset="0"/>
                <a:cs typeface="Times New Roman" pitchFamily="18" charset="0"/>
              </a:rPr>
              <a:t> fever, SARS, Rabies, common cold, influenza, hepatitis C, West Nile fever, polio and measles.</a:t>
            </a:r>
            <a:endParaRPr lang="en-US"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b="37179"/>
          <a:stretch>
            <a:fillRect/>
          </a:stretch>
        </p:blipFill>
        <p:spPr bwMode="auto">
          <a:xfrm>
            <a:off x="762000" y="533400"/>
            <a:ext cx="7848600" cy="5638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dirty="0" smtClean="0"/>
              <a:t>Single stranded RNA viruses</a:t>
            </a:r>
            <a:endParaRPr lang="en-US" dirty="0"/>
          </a:p>
        </p:txBody>
      </p:sp>
      <p:sp>
        <p:nvSpPr>
          <p:cNvPr id="3" name="Content Placeholder 2"/>
          <p:cNvSpPr>
            <a:spLocks noGrp="1"/>
          </p:cNvSpPr>
          <p:nvPr>
            <p:ph idx="1"/>
          </p:nvPr>
        </p:nvSpPr>
        <p:spPr>
          <a:xfrm>
            <a:off x="533400" y="609600"/>
            <a:ext cx="8229600" cy="6019800"/>
          </a:xfrm>
        </p:spPr>
        <p:txBody>
          <a:bodyPr>
            <a:noAutofit/>
          </a:bodyPr>
          <a:lstStyle/>
          <a:p>
            <a:pPr algn="just">
              <a:lnSpc>
                <a:spcPct val="150000"/>
              </a:lnSpc>
            </a:pPr>
            <a:r>
              <a:rPr lang="en-US" sz="2400" dirty="0" smtClean="0">
                <a:latin typeface="Times New Roman" pitchFamily="18" charset="0"/>
                <a:cs typeface="Times New Roman" pitchFamily="18" charset="0"/>
              </a:rPr>
              <a:t>Single stranded RNA viruses can be further classified according to the sense or polarity of their RNA into negative-sense and positive-sense RNA viruses. </a:t>
            </a:r>
          </a:p>
          <a:p>
            <a:pPr algn="just">
              <a:lnSpc>
                <a:spcPct val="150000"/>
              </a:lnSpc>
            </a:pPr>
            <a:r>
              <a:rPr lang="en-US" sz="2400" dirty="0" smtClean="0">
                <a:latin typeface="Times New Roman" pitchFamily="18" charset="0"/>
                <a:cs typeface="Times New Roman" pitchFamily="18" charset="0"/>
              </a:rPr>
              <a:t>Some are positive in that they have a "sense" strand of RNA (coded information about how to build proteins) as their genetic material. </a:t>
            </a:r>
          </a:p>
          <a:p>
            <a:pPr algn="just">
              <a:lnSpc>
                <a:spcPct val="150000"/>
              </a:lnSpc>
            </a:pPr>
            <a:r>
              <a:rPr lang="en-US" sz="2400" dirty="0" smtClean="0">
                <a:latin typeface="Times New Roman" pitchFamily="18" charset="0"/>
                <a:cs typeface="Times New Roman" pitchFamily="18" charset="0"/>
              </a:rPr>
              <a:t>Positive-sense viral RNA is identical to viral mRNA and thus can be immediately translated by the host cell. </a:t>
            </a:r>
          </a:p>
          <a:p>
            <a:pPr algn="just">
              <a:lnSpc>
                <a:spcPct val="150000"/>
              </a:lnSpc>
            </a:pPr>
            <a:r>
              <a:rPr lang="en-US" sz="2400" dirty="0" smtClean="0">
                <a:latin typeface="Times New Roman" pitchFamily="18" charset="0"/>
                <a:cs typeface="Times New Roman" pitchFamily="18" charset="0"/>
              </a:rPr>
              <a:t>And other RNA viruses are negative in that they have an "antisense" strand (the paired opposite of the coded information).</a:t>
            </a:r>
          </a:p>
          <a:p>
            <a:pPr algn="just">
              <a:lnSpc>
                <a:spcPct val="150000"/>
              </a:lnSpc>
            </a:pPr>
            <a:r>
              <a:rPr lang="en-US" sz="2400" dirty="0" smtClean="0">
                <a:latin typeface="Times New Roman" pitchFamily="18" charset="0"/>
                <a:cs typeface="Times New Roman" pitchFamily="18" charset="0"/>
              </a:rPr>
              <a:t>Negative-sense viral RNA is complementary to mRNA. </a:t>
            </a:r>
          </a:p>
          <a:p>
            <a:pPr algn="just">
              <a:lnSpc>
                <a:spcPct val="150000"/>
              </a:lnSpc>
            </a:pPr>
            <a:endParaRPr lang="en-US" sz="2400"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lnSpcReduction="10000"/>
          </a:bodyPr>
          <a:lstStyle/>
          <a:p>
            <a:pPr algn="just">
              <a:lnSpc>
                <a:spcPct val="160000"/>
              </a:lnSpc>
            </a:pPr>
            <a:r>
              <a:rPr lang="en-US" dirty="0" smtClean="0">
                <a:latin typeface="Times New Roman" pitchFamily="18" charset="0"/>
                <a:cs typeface="Times New Roman" pitchFamily="18" charset="0"/>
              </a:rPr>
              <a:t>As such, purified RNA of a positive-sense virus can directly cause infection though it may be less infectious than the whole virus particle. </a:t>
            </a:r>
          </a:p>
          <a:p>
            <a:pPr algn="just">
              <a:lnSpc>
                <a:spcPct val="160000"/>
              </a:lnSpc>
            </a:pPr>
            <a:r>
              <a:rPr lang="en-US" dirty="0" smtClean="0">
                <a:latin typeface="Times New Roman" pitchFamily="18" charset="0"/>
                <a:cs typeface="Times New Roman" pitchFamily="18" charset="0"/>
              </a:rPr>
              <a:t>Purified RNA of a negative-sense virus is not infectious by itself as it needs to be transcribed into positive-sense RNA.</a:t>
            </a:r>
          </a:p>
          <a:p>
            <a:pPr>
              <a:lnSpc>
                <a:spcPct val="160000"/>
              </a:lnSpc>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Strand</a:t>
            </a:r>
            <a:endParaRPr lang="en-US" dirty="0"/>
          </a:p>
        </p:txBody>
      </p:sp>
      <p:sp>
        <p:nvSpPr>
          <p:cNvPr id="3" name="Content Placeholder 2"/>
          <p:cNvSpPr>
            <a:spLocks noGrp="1"/>
          </p:cNvSpPr>
          <p:nvPr>
            <p:ph idx="1"/>
          </p:nvPr>
        </p:nvSpPr>
        <p:spPr>
          <a:xfrm>
            <a:off x="457200" y="1295400"/>
            <a:ext cx="8229600" cy="4953000"/>
          </a:xfrm>
        </p:spPr>
        <p:txBody>
          <a:bodyPr>
            <a:normAutofit fontScale="70000" lnSpcReduction="20000"/>
          </a:bodyPr>
          <a:lstStyle/>
          <a:p>
            <a:pPr algn="just">
              <a:lnSpc>
                <a:spcPct val="170000"/>
              </a:lnSpc>
            </a:pPr>
            <a:r>
              <a:rPr lang="en-US" dirty="0" smtClean="0">
                <a:latin typeface="Times New Roman" pitchFamily="18" charset="0"/>
                <a:cs typeface="Times New Roman" pitchFamily="18" charset="0"/>
              </a:rPr>
              <a:t>Also known as a sense-strand RNA virus, a virus whose genetic information consists of a single strand of RNA that is the positive (or sense) strand which usually behaves as mRNA (messenger RNA). </a:t>
            </a:r>
          </a:p>
          <a:p>
            <a:pPr algn="just">
              <a:lnSpc>
                <a:spcPct val="170000"/>
              </a:lnSpc>
            </a:pPr>
            <a:r>
              <a:rPr lang="en-US" dirty="0" smtClean="0">
                <a:latin typeface="Times New Roman" pitchFamily="18" charset="0"/>
                <a:cs typeface="Times New Roman" pitchFamily="18" charset="0"/>
              </a:rPr>
              <a:t>This mRNA can be translated immediately upon infection of the host cell, producing a single protein which is modified by host and viral proteins to form the various proteins needed for replication.</a:t>
            </a:r>
          </a:p>
          <a:p>
            <a:pPr algn="just">
              <a:lnSpc>
                <a:spcPct val="170000"/>
              </a:lnSpc>
            </a:pP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PICORNAVIRUSES</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92500" lnSpcReduction="10000"/>
          </a:bodyPr>
          <a:lstStyle/>
          <a:p>
            <a:pPr algn="just">
              <a:lnSpc>
                <a:spcPct val="160000"/>
              </a:lnSpc>
            </a:pPr>
            <a:r>
              <a:rPr lang="en-US" dirty="0" smtClean="0">
                <a:latin typeface="Times New Roman" pitchFamily="18" charset="0"/>
                <a:cs typeface="Times New Roman" pitchFamily="18" charset="0"/>
              </a:rPr>
              <a:t>When infected by a virus, a host cell is forced to produce many thousands of identical copies of the original virus, at an extraordinary rate. </a:t>
            </a:r>
          </a:p>
          <a:p>
            <a:pPr algn="just">
              <a:lnSpc>
                <a:spcPct val="160000"/>
              </a:lnSpc>
            </a:pPr>
            <a:r>
              <a:rPr lang="en-US" dirty="0" smtClean="0">
                <a:latin typeface="Times New Roman" pitchFamily="18" charset="0"/>
                <a:cs typeface="Times New Roman" pitchFamily="18" charset="0"/>
              </a:rPr>
              <a:t>Unlike most living things, viruses do not have cells that divide; new viruses are assembled in the infected host cell. </a:t>
            </a:r>
          </a:p>
          <a:p>
            <a:pPr algn="just">
              <a:lnSpc>
                <a:spcPct val="160000"/>
              </a:lnSpc>
            </a:pPr>
            <a:r>
              <a:rPr lang="en-US" dirty="0" smtClean="0">
                <a:latin typeface="Times New Roman" pitchFamily="18" charset="0"/>
                <a:cs typeface="Times New Roman" pitchFamily="18" charset="0"/>
              </a:rPr>
              <a:t>Over 2,000 species of viruses have been discovered.</a:t>
            </a: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Strand</a:t>
            </a:r>
            <a:endParaRPr lang="en-US" dirty="0"/>
          </a:p>
        </p:txBody>
      </p:sp>
      <p:sp>
        <p:nvSpPr>
          <p:cNvPr id="3" name="Content Placeholder 2"/>
          <p:cNvSpPr>
            <a:spLocks noGrp="1"/>
          </p:cNvSpPr>
          <p:nvPr>
            <p:ph idx="1"/>
          </p:nvPr>
        </p:nvSpPr>
        <p:spPr>
          <a:xfrm>
            <a:off x="457200" y="1219200"/>
            <a:ext cx="8229600" cy="5181600"/>
          </a:xfrm>
        </p:spPr>
        <p:txBody>
          <a:bodyPr>
            <a:normAutofit fontScale="62500" lnSpcReduction="20000"/>
          </a:bodyPr>
          <a:lstStyle/>
          <a:p>
            <a:pPr algn="just">
              <a:lnSpc>
                <a:spcPct val="160000"/>
              </a:lnSpc>
            </a:pPr>
            <a:r>
              <a:rPr lang="en-US" dirty="0" smtClean="0">
                <a:latin typeface="Times New Roman" pitchFamily="18" charset="0"/>
                <a:cs typeface="Times New Roman" pitchFamily="18" charset="0"/>
              </a:rPr>
              <a:t>Also known as an antisense-strand RNA virus, a virus whose genetic information consists of a single strand of RNA that is the negative or antisense strand which does not encode mRNA (messenger RNA) and is complementary to it. </a:t>
            </a:r>
          </a:p>
          <a:p>
            <a:pPr algn="just">
              <a:lnSpc>
                <a:spcPct val="170000"/>
              </a:lnSpc>
            </a:pPr>
            <a:r>
              <a:rPr lang="en-US" dirty="0" smtClean="0">
                <a:latin typeface="Times New Roman" pitchFamily="18" charset="0"/>
                <a:cs typeface="Times New Roman" pitchFamily="18" charset="0"/>
              </a:rPr>
              <a:t>All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 RNA viruses with negative polarity have the enzyme transcriptase (RNA dependent RNA polymerase) inside </a:t>
            </a:r>
            <a:r>
              <a:rPr lang="en-US" dirty="0" err="1" smtClean="0">
                <a:latin typeface="Times New Roman" pitchFamily="18" charset="0"/>
                <a:cs typeface="Times New Roman" pitchFamily="18" charset="0"/>
              </a:rPr>
              <a:t>virions</a:t>
            </a:r>
            <a:r>
              <a:rPr lang="en-US" dirty="0" smtClean="0">
                <a:latin typeface="Times New Roman" pitchFamily="18" charset="0"/>
                <a:cs typeface="Times New Roman" pitchFamily="18" charset="0"/>
              </a:rPr>
              <a:t>.</a:t>
            </a:r>
          </a:p>
          <a:p>
            <a:pPr algn="just">
              <a:lnSpc>
                <a:spcPct val="170000"/>
              </a:lnSpc>
            </a:pPr>
            <a:r>
              <a:rPr lang="en-US" dirty="0" smtClean="0">
                <a:latin typeface="Times New Roman" pitchFamily="18" charset="0"/>
                <a:cs typeface="Times New Roman" pitchFamily="18" charset="0"/>
              </a:rPr>
              <a:t>Retroviruses and hepatitis B virus contain the enzyme reverse transcriptase.</a:t>
            </a:r>
          </a:p>
          <a:p>
            <a:pPr algn="just">
              <a:lnSpc>
                <a:spcPct val="160000"/>
              </a:lnSpc>
            </a:pPr>
            <a:r>
              <a:rPr lang="en-US" dirty="0" smtClean="0">
                <a:latin typeface="Times New Roman" pitchFamily="18" charset="0"/>
                <a:cs typeface="Times New Roman" pitchFamily="18" charset="0"/>
              </a:rPr>
              <a:t>Therefore it must be copied into the complementary plus-sense mRNA before proteins can be made.</a:t>
            </a:r>
          </a:p>
          <a:p>
            <a:pPr>
              <a:lnSpc>
                <a:spcPct val="160000"/>
              </a:lnSpc>
            </a:pPr>
            <a:r>
              <a:rPr lang="en-US" b="1" dirty="0" smtClean="0">
                <a:latin typeface="Times New Roman" pitchFamily="18" charset="0"/>
                <a:cs typeface="Times New Roman" pitchFamily="18" charset="0"/>
              </a:rPr>
              <a:t>RHABDOVIRUSES (RHABDOVIRIDAE)</a:t>
            </a:r>
          </a:p>
          <a:p>
            <a:pPr>
              <a:lnSpc>
                <a:spcPct val="160000"/>
              </a:lnSpc>
            </a:pPr>
            <a:r>
              <a:rPr lang="en-US" dirty="0" smtClean="0">
                <a:latin typeface="Times New Roman" pitchFamily="18" charset="0"/>
                <a:cs typeface="Times New Roman" pitchFamily="18" charset="0"/>
              </a:rPr>
              <a:t>Example: Rabies virus.</a:t>
            </a: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dirty="0" smtClean="0"/>
              <a:t>Double Stranded RNA Virus</a:t>
            </a:r>
            <a:endParaRPr lang="en-US" dirty="0"/>
          </a:p>
        </p:txBody>
      </p:sp>
      <p:sp>
        <p:nvSpPr>
          <p:cNvPr id="3" name="Content Placeholder 2"/>
          <p:cNvSpPr>
            <a:spLocks noGrp="1"/>
          </p:cNvSpPr>
          <p:nvPr>
            <p:ph idx="1"/>
          </p:nvPr>
        </p:nvSpPr>
        <p:spPr>
          <a:xfrm>
            <a:off x="228600" y="685800"/>
            <a:ext cx="8763000" cy="5410200"/>
          </a:xfrm>
        </p:spPr>
        <p:txBody>
          <a:bodyPr>
            <a:noAutofit/>
          </a:bodyPr>
          <a:lstStyle/>
          <a:p>
            <a:pPr algn="just">
              <a:lnSpc>
                <a:spcPct val="170000"/>
              </a:lnSpc>
            </a:pPr>
            <a:r>
              <a:rPr lang="en-US" sz="2000" dirty="0" smtClean="0">
                <a:latin typeface="Times New Roman" pitchFamily="18" charset="0"/>
                <a:cs typeface="Times New Roman" pitchFamily="18" charset="0"/>
              </a:rPr>
              <a:t>The double-stranded (</a:t>
            </a:r>
            <a:r>
              <a:rPr lang="en-US" sz="2000" dirty="0" err="1" smtClean="0">
                <a:latin typeface="Times New Roman" pitchFamily="18" charset="0"/>
                <a:cs typeface="Times New Roman" pitchFamily="18" charset="0"/>
              </a:rPr>
              <a:t>ds</a:t>
            </a:r>
            <a:r>
              <a:rPr lang="en-US" sz="2000" dirty="0" smtClean="0">
                <a:latin typeface="Times New Roman" pitchFamily="18" charset="0"/>
                <a:cs typeface="Times New Roman" pitchFamily="18" charset="0"/>
              </a:rPr>
              <a:t>)RNA viruses represent a diverse group of viruses that vary widely in host range - humans, animals, plants, fungi, and bacteria.</a:t>
            </a:r>
          </a:p>
          <a:p>
            <a:pPr algn="just">
              <a:lnSpc>
                <a:spcPct val="170000"/>
              </a:lnSpc>
            </a:pPr>
            <a:r>
              <a:rPr lang="en-US" sz="2000" dirty="0" smtClean="0">
                <a:latin typeface="Times New Roman" pitchFamily="18" charset="0"/>
                <a:cs typeface="Times New Roman" pitchFamily="18" charset="0"/>
              </a:rPr>
              <a:t>Viruses with </a:t>
            </a:r>
            <a:r>
              <a:rPr lang="en-US" sz="2000" dirty="0" err="1" smtClean="0">
                <a:latin typeface="Times New Roman" pitchFamily="18" charset="0"/>
                <a:cs typeface="Times New Roman" pitchFamily="18" charset="0"/>
              </a:rPr>
              <a:t>dsRNA</a:t>
            </a:r>
            <a:r>
              <a:rPr lang="en-US" sz="2000" dirty="0" smtClean="0">
                <a:latin typeface="Times New Roman" pitchFamily="18" charset="0"/>
                <a:cs typeface="Times New Roman" pitchFamily="18" charset="0"/>
              </a:rPr>
              <a:t> genomes are currently grouped into six families: </a:t>
            </a:r>
            <a:r>
              <a:rPr lang="en-US" sz="2000" dirty="0" err="1" smtClean="0">
                <a:latin typeface="Times New Roman" pitchFamily="18" charset="0"/>
                <a:cs typeface="Times New Roman" pitchFamily="18" charset="0"/>
              </a:rPr>
              <a:t>Reoviridae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Birnaviridae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Totiviridae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Partitiviridae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Hypoviridae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Cystoviridae</a:t>
            </a:r>
            <a:r>
              <a:rPr lang="en-US" sz="2000" dirty="0" smtClean="0">
                <a:latin typeface="Times New Roman" pitchFamily="18" charset="0"/>
                <a:cs typeface="Times New Roman" pitchFamily="18" charset="0"/>
              </a:rPr>
              <a:t>. </a:t>
            </a:r>
          </a:p>
          <a:p>
            <a:pPr algn="just">
              <a:lnSpc>
                <a:spcPct val="170000"/>
              </a:lnSpc>
            </a:pPr>
            <a:r>
              <a:rPr lang="en-US" sz="2000" dirty="0" smtClean="0">
                <a:latin typeface="Times New Roman" pitchFamily="18" charset="0"/>
                <a:cs typeface="Times New Roman" pitchFamily="18" charset="0"/>
              </a:rPr>
              <a:t>Of these six families, the </a:t>
            </a:r>
            <a:r>
              <a:rPr lang="en-US" sz="2000" dirty="0" err="1" smtClean="0">
                <a:latin typeface="Times New Roman" pitchFamily="18" charset="0"/>
                <a:cs typeface="Times New Roman" pitchFamily="18" charset="0"/>
              </a:rPr>
              <a:t>Reoviridae</a:t>
            </a:r>
            <a:r>
              <a:rPr lang="en-US" sz="2000" dirty="0" smtClean="0">
                <a:latin typeface="Times New Roman" pitchFamily="18" charset="0"/>
                <a:cs typeface="Times New Roman" pitchFamily="18" charset="0"/>
              </a:rPr>
              <a:t> is the largest and most diverse in terms of host range.</a:t>
            </a:r>
          </a:p>
          <a:p>
            <a:pPr algn="just">
              <a:lnSpc>
                <a:spcPct val="170000"/>
              </a:lnSpc>
            </a:pPr>
            <a:r>
              <a:rPr lang="en-US" sz="2000" dirty="0" smtClean="0">
                <a:latin typeface="Times New Roman" pitchFamily="18" charset="0"/>
                <a:cs typeface="Times New Roman" pitchFamily="18" charset="0"/>
              </a:rPr>
              <a:t>The double stranded RNA viruses replicate in the cytoplasm, and their replication is </a:t>
            </a:r>
            <a:r>
              <a:rPr lang="en-US" sz="2000" dirty="0" err="1" smtClean="0">
                <a:latin typeface="Times New Roman" pitchFamily="18" charset="0"/>
                <a:cs typeface="Times New Roman" pitchFamily="18" charset="0"/>
              </a:rPr>
              <a:t>monocistronic</a:t>
            </a:r>
            <a:r>
              <a:rPr lang="en-US" sz="2000" dirty="0" smtClean="0">
                <a:latin typeface="Times New Roman" pitchFamily="18" charset="0"/>
                <a:cs typeface="Times New Roman" pitchFamily="18" charset="0"/>
              </a:rPr>
              <a:t> (mRNA that can encode only one polypeptide per RNA molecule).</a:t>
            </a:r>
          </a:p>
          <a:p>
            <a:pPr algn="just">
              <a:lnSpc>
                <a:spcPct val="170000"/>
              </a:lnSpc>
            </a:pPr>
            <a:r>
              <a:rPr lang="en-US" sz="2000" dirty="0" smtClean="0">
                <a:latin typeface="Times New Roman" pitchFamily="18" charset="0"/>
                <a:cs typeface="Times New Roman" pitchFamily="18" charset="0"/>
              </a:rPr>
              <a:t>Example is the </a:t>
            </a:r>
            <a:r>
              <a:rPr lang="en-US" sz="2000" dirty="0" err="1" smtClean="0">
                <a:latin typeface="Times New Roman" pitchFamily="18" charset="0"/>
                <a:cs typeface="Times New Roman" pitchFamily="18" charset="0"/>
              </a:rPr>
              <a:t>Reovirus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DNA Viruses</a:t>
            </a:r>
            <a:endParaRPr lang="en-US" dirty="0"/>
          </a:p>
        </p:txBody>
      </p:sp>
      <p:sp>
        <p:nvSpPr>
          <p:cNvPr id="3" name="Content Placeholder 2"/>
          <p:cNvSpPr>
            <a:spLocks noGrp="1"/>
          </p:cNvSpPr>
          <p:nvPr>
            <p:ph idx="1"/>
          </p:nvPr>
        </p:nvSpPr>
        <p:spPr>
          <a:xfrm>
            <a:off x="457200" y="1524000"/>
            <a:ext cx="8229600" cy="4876800"/>
          </a:xfrm>
        </p:spPr>
        <p:txBody>
          <a:bodyPr>
            <a:normAutofit fontScale="77500" lnSpcReduction="20000"/>
          </a:bodyPr>
          <a:lstStyle/>
          <a:p>
            <a:pPr algn="just">
              <a:lnSpc>
                <a:spcPct val="150000"/>
              </a:lnSpc>
            </a:pPr>
            <a:r>
              <a:rPr lang="en-US" dirty="0" smtClean="0">
                <a:latin typeface="Times New Roman" pitchFamily="18" charset="0"/>
                <a:cs typeface="Times New Roman" pitchFamily="18" charset="0"/>
              </a:rPr>
              <a:t>DNA virus is a virus that has DNA (deoxyribonucleic acid) as its genetic material.</a:t>
            </a:r>
          </a:p>
          <a:p>
            <a:pPr algn="just">
              <a:lnSpc>
                <a:spcPct val="150000"/>
              </a:lnSpc>
            </a:pPr>
            <a:r>
              <a:rPr lang="en-US" dirty="0" smtClean="0">
                <a:latin typeface="Times New Roman" pitchFamily="18" charset="0"/>
                <a:cs typeface="Times New Roman" pitchFamily="18" charset="0"/>
              </a:rPr>
              <a:t>The nucleic acid is usually double-stranded DNA (</a:t>
            </a:r>
            <a:r>
              <a:rPr lang="en-US" dirty="0" err="1" smtClean="0">
                <a:latin typeface="Times New Roman" pitchFamily="18" charset="0"/>
                <a:cs typeface="Times New Roman" pitchFamily="18" charset="0"/>
              </a:rPr>
              <a:t>dsDNA</a:t>
            </a:r>
            <a:r>
              <a:rPr lang="en-US" dirty="0" smtClean="0">
                <a:latin typeface="Times New Roman" pitchFamily="18" charset="0"/>
                <a:cs typeface="Times New Roman" pitchFamily="18" charset="0"/>
              </a:rPr>
              <a:t>) but may also be single-stranded DNA (</a:t>
            </a:r>
            <a:r>
              <a:rPr lang="en-US" dirty="0" err="1" smtClean="0">
                <a:latin typeface="Times New Roman" pitchFamily="18" charset="0"/>
                <a:cs typeface="Times New Roman" pitchFamily="18" charset="0"/>
              </a:rPr>
              <a:t>ssDNA</a:t>
            </a:r>
            <a:r>
              <a:rPr lang="en-US"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They are usually Large, </a:t>
            </a:r>
            <a:r>
              <a:rPr lang="en-US" dirty="0" err="1" smtClean="0">
                <a:latin typeface="Times New Roman" pitchFamily="18" charset="0"/>
                <a:cs typeface="Times New Roman" pitchFamily="18" charset="0"/>
              </a:rPr>
              <a:t>Icosahedral</a:t>
            </a:r>
            <a:r>
              <a:rPr lang="en-US" dirty="0" smtClean="0">
                <a:latin typeface="Times New Roman" pitchFamily="18" charset="0"/>
                <a:cs typeface="Times New Roman" pitchFamily="18" charset="0"/>
              </a:rPr>
              <a:t>, enveloped in Lipoproteins.</a:t>
            </a:r>
          </a:p>
          <a:p>
            <a:pPr algn="just">
              <a:lnSpc>
                <a:spcPct val="150000"/>
              </a:lnSpc>
            </a:pPr>
            <a:r>
              <a:rPr lang="en-US" dirty="0" smtClean="0">
                <a:latin typeface="Times New Roman" pitchFamily="18" charset="0"/>
                <a:cs typeface="Times New Roman" pitchFamily="18" charset="0"/>
              </a:rPr>
              <a:t> Do not have polymerase enzymes, and cause Latent infection.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lnSpc>
                <a:spcPct val="150000"/>
              </a:lnSpc>
            </a:pPr>
            <a:r>
              <a:rPr lang="en-US" sz="2800" dirty="0" smtClean="0">
                <a:latin typeface="Times New Roman" pitchFamily="18" charset="0"/>
                <a:cs typeface="Times New Roman" pitchFamily="18" charset="0"/>
              </a:rPr>
              <a:t>DNA viruses belong to either </a:t>
            </a:r>
            <a:r>
              <a:rPr lang="en-US" sz="2800" i="1" dirty="0" smtClean="0">
                <a:latin typeface="Times New Roman" pitchFamily="18" charset="0"/>
                <a:cs typeface="Times New Roman" pitchFamily="18" charset="0"/>
              </a:rPr>
              <a:t>Group I</a:t>
            </a:r>
            <a:r>
              <a:rPr lang="en-US" sz="2800" dirty="0" smtClean="0">
                <a:latin typeface="Times New Roman" pitchFamily="18" charset="0"/>
                <a:cs typeface="Times New Roman" pitchFamily="18" charset="0"/>
              </a:rPr>
              <a:t> or </a:t>
            </a:r>
            <a:r>
              <a:rPr lang="en-US" sz="2800" i="1" dirty="0" smtClean="0">
                <a:latin typeface="Times New Roman" pitchFamily="18" charset="0"/>
                <a:cs typeface="Times New Roman" pitchFamily="18" charset="0"/>
              </a:rPr>
              <a:t>Group II</a:t>
            </a:r>
            <a:r>
              <a:rPr lang="en-US" sz="2800" dirty="0" smtClean="0">
                <a:latin typeface="Times New Roman" pitchFamily="18" charset="0"/>
                <a:cs typeface="Times New Roman" pitchFamily="18" charset="0"/>
              </a:rPr>
              <a:t> of the Baltimore classification system for viruses. </a:t>
            </a:r>
          </a:p>
          <a:p>
            <a:pPr algn="just">
              <a:lnSpc>
                <a:spcPct val="150000"/>
              </a:lnSpc>
            </a:pPr>
            <a:r>
              <a:rPr lang="en-US" sz="2800" dirty="0" smtClean="0">
                <a:latin typeface="Times New Roman" pitchFamily="18" charset="0"/>
                <a:cs typeface="Times New Roman" pitchFamily="18" charset="0"/>
              </a:rPr>
              <a:t>Single-stranded DNA is usually expanded to double-stranded in infected cells.</a:t>
            </a:r>
          </a:p>
          <a:p>
            <a:pPr algn="just">
              <a:lnSpc>
                <a:spcPct val="150000"/>
              </a:lnSpc>
            </a:pPr>
            <a:r>
              <a:rPr lang="en-US" sz="2800" dirty="0" smtClean="0">
                <a:latin typeface="Times New Roman" pitchFamily="18" charset="0"/>
                <a:cs typeface="Times New Roman" pitchFamily="18" charset="0"/>
              </a:rPr>
              <a:t>Examples include Poxviruses, </a:t>
            </a:r>
            <a:r>
              <a:rPr lang="en-US" sz="2800" dirty="0" err="1" smtClean="0">
                <a:latin typeface="Times New Roman" pitchFamily="18" charset="0"/>
                <a:cs typeface="Times New Roman" pitchFamily="18" charset="0"/>
              </a:rPr>
              <a:t>Herpesviruses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Hepadnaviruses</a:t>
            </a:r>
            <a:r>
              <a:rPr lang="en-US" sz="2800" dirty="0" smtClean="0">
                <a:latin typeface="Times New Roman" pitchFamily="18" charset="0"/>
                <a:cs typeface="Times New Roman" pitchFamily="18" charset="0"/>
              </a:rPr>
              <a:t>, Hepatitis b.</a:t>
            </a:r>
          </a:p>
          <a:p>
            <a:pPr algn="just">
              <a:lnSpc>
                <a:spcPct val="150000"/>
              </a:lnSpc>
            </a:pPr>
            <a:endParaRPr lang="en-US"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62821"/>
          <a:stretch>
            <a:fillRect/>
          </a:stretch>
        </p:blipFill>
        <p:spPr bwMode="auto">
          <a:xfrm>
            <a:off x="1143000" y="990600"/>
            <a:ext cx="6934200" cy="4876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Classification</a:t>
            </a:r>
            <a:endParaRPr lang="en-US" dirty="0"/>
          </a:p>
        </p:txBody>
      </p:sp>
      <p:sp>
        <p:nvSpPr>
          <p:cNvPr id="3" name="Content Placeholder 2"/>
          <p:cNvSpPr>
            <a:spLocks noGrp="1"/>
          </p:cNvSpPr>
          <p:nvPr>
            <p:ph idx="1"/>
          </p:nvPr>
        </p:nvSpPr>
        <p:spPr>
          <a:xfrm>
            <a:off x="457200" y="1447800"/>
            <a:ext cx="8229600" cy="4953000"/>
          </a:xfrm>
        </p:spPr>
        <p:txBody>
          <a:bodyPr>
            <a:normAutofit fontScale="62500" lnSpcReduction="20000"/>
          </a:bodyPr>
          <a:lstStyle/>
          <a:p>
            <a:pPr>
              <a:lnSpc>
                <a:spcPct val="170000"/>
              </a:lnSpc>
            </a:pPr>
            <a:r>
              <a:rPr lang="en-US" dirty="0" smtClean="0">
                <a:latin typeface="Times New Roman" pitchFamily="18" charset="0"/>
                <a:cs typeface="Times New Roman" pitchFamily="18" charset="0"/>
              </a:rPr>
              <a:t>Viruses were divided into six groups based on the their nucleic acid and m-RNA production.</a:t>
            </a:r>
          </a:p>
          <a:p>
            <a:pPr>
              <a:lnSpc>
                <a:spcPct val="170000"/>
              </a:lnSpc>
              <a:buNone/>
            </a:pPr>
            <a:r>
              <a:rPr lang="en-US" dirty="0" smtClean="0">
                <a:latin typeface="Times New Roman" pitchFamily="18" charset="0"/>
                <a:cs typeface="Times New Roman" pitchFamily="18" charset="0"/>
              </a:rPr>
              <a:t>Class1- </a:t>
            </a:r>
            <a:r>
              <a:rPr lang="en-US" dirty="0" err="1" smtClean="0">
                <a:latin typeface="Times New Roman" pitchFamily="18" charset="0"/>
                <a:cs typeface="Times New Roman" pitchFamily="18" charset="0"/>
              </a:rPr>
              <a:t>ds</a:t>
            </a:r>
            <a:r>
              <a:rPr lang="en-US" dirty="0" smtClean="0">
                <a:latin typeface="Times New Roman" pitchFamily="18" charset="0"/>
                <a:cs typeface="Times New Roman" pitchFamily="18" charset="0"/>
              </a:rPr>
              <a:t>-DNA viruses.</a:t>
            </a:r>
          </a:p>
          <a:p>
            <a:pPr>
              <a:lnSpc>
                <a:spcPct val="170000"/>
              </a:lnSpc>
              <a:buNone/>
            </a:pPr>
            <a:r>
              <a:rPr lang="en-US" dirty="0" smtClean="0">
                <a:latin typeface="Times New Roman" pitchFamily="18" charset="0"/>
                <a:cs typeface="Times New Roman" pitchFamily="18" charset="0"/>
              </a:rPr>
              <a:t>Class2-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-DNA viruses.</a:t>
            </a:r>
          </a:p>
          <a:p>
            <a:pPr>
              <a:lnSpc>
                <a:spcPct val="170000"/>
              </a:lnSpc>
              <a:buNone/>
            </a:pPr>
            <a:r>
              <a:rPr lang="en-US" dirty="0" smtClean="0">
                <a:latin typeface="Times New Roman" pitchFamily="18" charset="0"/>
                <a:cs typeface="Times New Roman" pitchFamily="18" charset="0"/>
              </a:rPr>
              <a:t>Class3- </a:t>
            </a:r>
            <a:r>
              <a:rPr lang="en-US" dirty="0" err="1" smtClean="0">
                <a:latin typeface="Times New Roman" pitchFamily="18" charset="0"/>
                <a:cs typeface="Times New Roman" pitchFamily="18" charset="0"/>
              </a:rPr>
              <a:t>ds</a:t>
            </a:r>
            <a:r>
              <a:rPr lang="en-US" dirty="0" smtClean="0">
                <a:latin typeface="Times New Roman" pitchFamily="18" charset="0"/>
                <a:cs typeface="Times New Roman" pitchFamily="18" charset="0"/>
              </a:rPr>
              <a:t>- RNA viruses.</a:t>
            </a:r>
          </a:p>
          <a:p>
            <a:pPr>
              <a:lnSpc>
                <a:spcPct val="170000"/>
              </a:lnSpc>
              <a:buNone/>
            </a:pPr>
            <a:r>
              <a:rPr lang="en-US" dirty="0" smtClean="0">
                <a:latin typeface="Times New Roman" pitchFamily="18" charset="0"/>
                <a:cs typeface="Times New Roman" pitchFamily="18" charset="0"/>
              </a:rPr>
              <a:t>Class4-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-RNA viruses with positive strands ( positive polarity).</a:t>
            </a:r>
          </a:p>
          <a:p>
            <a:pPr>
              <a:lnSpc>
                <a:spcPct val="170000"/>
              </a:lnSpc>
              <a:buNone/>
            </a:pPr>
            <a:r>
              <a:rPr lang="en-US" dirty="0" smtClean="0">
                <a:latin typeface="Times New Roman" pitchFamily="18" charset="0"/>
                <a:cs typeface="Times New Roman" pitchFamily="18" charset="0"/>
              </a:rPr>
              <a:t>Class5-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-RNA viruses with negative strands (negative polarity).</a:t>
            </a:r>
          </a:p>
          <a:p>
            <a:pPr>
              <a:lnSpc>
                <a:spcPct val="170000"/>
              </a:lnSpc>
              <a:buNone/>
            </a:pPr>
            <a:r>
              <a:rPr lang="en-US" dirty="0" smtClean="0">
                <a:latin typeface="Times New Roman" pitchFamily="18" charset="0"/>
                <a:cs typeface="Times New Roman" pitchFamily="18" charset="0"/>
              </a:rPr>
              <a:t>Class6-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-RNA viruses associated with the enzyme reverse transcriptase.</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Class I viruses contain a single molecule of double stranded DNA and are exemplified by adenovirus, simian virus 40 (SV40), herpes viruses, and human </a:t>
            </a:r>
            <a:r>
              <a:rPr lang="en-US" dirty="0" err="1" smtClean="0">
                <a:latin typeface="Times New Roman" pitchFamily="18" charset="0"/>
                <a:cs typeface="Times New Roman" pitchFamily="18" charset="0"/>
              </a:rPr>
              <a:t>papilloma</a:t>
            </a:r>
            <a:r>
              <a:rPr lang="en-US" dirty="0" smtClean="0">
                <a:latin typeface="Times New Roman" pitchFamily="18" charset="0"/>
                <a:cs typeface="Times New Roman" pitchFamily="18" charset="0"/>
              </a:rPr>
              <a:t> viruses. </a:t>
            </a:r>
          </a:p>
          <a:p>
            <a:pPr algn="just">
              <a:lnSpc>
                <a:spcPct val="170000"/>
              </a:lnSpc>
            </a:pPr>
            <a:r>
              <a:rPr lang="en-US" dirty="0" smtClean="0">
                <a:latin typeface="Times New Roman" pitchFamily="18" charset="0"/>
                <a:cs typeface="Times New Roman" pitchFamily="18" charset="0"/>
              </a:rPr>
              <a:t>Class II viruses are also called </a:t>
            </a:r>
            <a:r>
              <a:rPr lang="en-US" dirty="0" err="1" smtClean="0">
                <a:latin typeface="Times New Roman" pitchFamily="18" charset="0"/>
                <a:cs typeface="Times New Roman" pitchFamily="18" charset="0"/>
              </a:rPr>
              <a:t>parvo</a:t>
            </a:r>
            <a:r>
              <a:rPr lang="en-US" dirty="0" smtClean="0">
                <a:latin typeface="Times New Roman" pitchFamily="18" charset="0"/>
                <a:cs typeface="Times New Roman" pitchFamily="18" charset="0"/>
              </a:rPr>
              <a:t> viruses and are made of single stranded DNA that is copied in to double stranded DNA before transcription in the host cell. </a:t>
            </a:r>
          </a:p>
          <a:p>
            <a:pPr algn="just">
              <a:lnSpc>
                <a:spcPct val="170000"/>
              </a:lnSpc>
            </a:pPr>
            <a:r>
              <a:rPr lang="en-US" dirty="0" smtClean="0">
                <a:latin typeface="Times New Roman" pitchFamily="18" charset="0"/>
                <a:cs typeface="Times New Roman" pitchFamily="18" charset="0"/>
              </a:rPr>
              <a:t>Class III viruses are double stranded RNA viruses - Rotavirus.</a:t>
            </a:r>
          </a:p>
          <a:p>
            <a:pPr algn="just">
              <a:lnSpc>
                <a:spcPct val="170000"/>
              </a:lnSpc>
            </a:pPr>
            <a:r>
              <a:rPr lang="en-US" dirty="0" smtClean="0">
                <a:latin typeface="Times New Roman" pitchFamily="18" charset="0"/>
                <a:cs typeface="Times New Roman" pitchFamily="18" charset="0"/>
              </a:rPr>
              <a:t>Class IV viruses, typified by poliovirus, have single plus strand genomic RNA that serves as the mRNA. </a:t>
            </a:r>
          </a:p>
          <a:p>
            <a:pPr algn="just">
              <a:lnSpc>
                <a:spcPct val="170000"/>
              </a:lnSpc>
            </a:pPr>
            <a:r>
              <a:rPr lang="en-US" dirty="0" smtClean="0">
                <a:latin typeface="Times New Roman" pitchFamily="18" charset="0"/>
                <a:cs typeface="Times New Roman" pitchFamily="18" charset="0"/>
              </a:rPr>
              <a:t>Class V viruses contain a single negative strand RNA which serves as the template for the production of mRNA by specific virus enzymes.</a:t>
            </a:r>
          </a:p>
          <a:p>
            <a:pPr algn="just">
              <a:lnSpc>
                <a:spcPct val="170000"/>
              </a:lnSpc>
            </a:pPr>
            <a:r>
              <a:rPr lang="en-US" dirty="0" smtClean="0">
                <a:latin typeface="Times New Roman" pitchFamily="18" charset="0"/>
                <a:cs typeface="Times New Roman" pitchFamily="18" charset="0"/>
              </a:rPr>
              <a:t>Class VI viruses which contains an enzyme reverse transcriptase- Hepatitis Virus.</a:t>
            </a:r>
          </a:p>
          <a:p>
            <a:pPr>
              <a:lnSpc>
                <a:spcPct val="17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05400"/>
          </a:xfrm>
        </p:spPr>
        <p:txBody>
          <a:bodyPr>
            <a:normAutofit fontScale="92500" lnSpcReduction="10000"/>
          </a:bodyPr>
          <a:lstStyle/>
          <a:p>
            <a:pPr algn="just">
              <a:lnSpc>
                <a:spcPct val="150000"/>
              </a:lnSpc>
            </a:pPr>
            <a:r>
              <a:rPr lang="en-US" dirty="0" smtClean="0">
                <a:latin typeface="Times New Roman" pitchFamily="18" charset="0"/>
                <a:cs typeface="Times New Roman" pitchFamily="18" charset="0"/>
              </a:rPr>
              <a:t>A virus consists of two or three parts: all viruses have genes made from </a:t>
            </a:r>
          </a:p>
          <a:p>
            <a:pPr algn="just">
              <a:lnSpc>
                <a:spcPct val="150000"/>
              </a:lnSpc>
            </a:pPr>
            <a:r>
              <a:rPr lang="en-US" dirty="0" smtClean="0">
                <a:latin typeface="Times New Roman" pitchFamily="18" charset="0"/>
                <a:cs typeface="Times New Roman" pitchFamily="18" charset="0"/>
              </a:rPr>
              <a:t>either DNA or RNA, long molecules that carry the genetic information; </a:t>
            </a:r>
          </a:p>
          <a:p>
            <a:pPr algn="just">
              <a:lnSpc>
                <a:spcPct val="150000"/>
              </a:lnSpc>
            </a:pPr>
            <a:r>
              <a:rPr lang="en-US" dirty="0" smtClean="0">
                <a:latin typeface="Times New Roman" pitchFamily="18" charset="0"/>
                <a:cs typeface="Times New Roman" pitchFamily="18" charset="0"/>
              </a:rPr>
              <a:t>all have a protein coat that protects these genes </a:t>
            </a:r>
          </a:p>
          <a:p>
            <a:pPr algn="just">
              <a:lnSpc>
                <a:spcPct val="150000"/>
              </a:lnSpc>
            </a:pPr>
            <a:r>
              <a:rPr lang="en-US" dirty="0" smtClean="0">
                <a:latin typeface="Times New Roman" pitchFamily="18" charset="0"/>
                <a:cs typeface="Times New Roman" pitchFamily="18" charset="0"/>
              </a:rPr>
              <a:t>some have an envelope of fat that surrounds them when they are not within a cell.</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lstStyle/>
          <a:p>
            <a:r>
              <a:rPr lang="en-US" b="1" dirty="0" smtClean="0"/>
              <a:t>Discovery of Viruses</a:t>
            </a:r>
            <a:endParaRPr lang="en-US" dirty="0"/>
          </a:p>
        </p:txBody>
      </p:sp>
      <p:sp>
        <p:nvSpPr>
          <p:cNvPr id="3" name="Content Placeholder 2"/>
          <p:cNvSpPr>
            <a:spLocks noGrp="1"/>
          </p:cNvSpPr>
          <p:nvPr>
            <p:ph idx="1"/>
          </p:nvPr>
        </p:nvSpPr>
        <p:spPr>
          <a:xfrm>
            <a:off x="457200" y="1295400"/>
            <a:ext cx="5410200" cy="5562600"/>
          </a:xfrm>
        </p:spPr>
        <p:txBody>
          <a:bodyPr>
            <a:normAutofit fontScale="85000" lnSpcReduction="10000"/>
          </a:bodyPr>
          <a:lstStyle/>
          <a:p>
            <a:pPr algn="just">
              <a:lnSpc>
                <a:spcPct val="160000"/>
              </a:lnSpc>
            </a:pPr>
            <a:r>
              <a:rPr lang="en-US" dirty="0" smtClean="0">
                <a:latin typeface="Times New Roman" pitchFamily="18" charset="0"/>
                <a:cs typeface="Times New Roman" pitchFamily="18" charset="0"/>
              </a:rPr>
              <a:t>Edward Jenner (1796) developed a smallpox vaccine using milder cowpox viruses.</a:t>
            </a:r>
          </a:p>
          <a:p>
            <a:pPr algn="just">
              <a:lnSpc>
                <a:spcPct val="160000"/>
              </a:lnSpc>
            </a:pPr>
            <a:r>
              <a:rPr lang="en-US" dirty="0" err="1" smtClean="0">
                <a:latin typeface="Times New Roman" pitchFamily="18" charset="0"/>
                <a:cs typeface="Times New Roman" pitchFamily="18" charset="0"/>
              </a:rPr>
              <a:t>Beijerinck</a:t>
            </a:r>
            <a:r>
              <a:rPr lang="en-US" dirty="0" smtClean="0">
                <a:latin typeface="Times New Roman" pitchFamily="18" charset="0"/>
                <a:cs typeface="Times New Roman" pitchFamily="18" charset="0"/>
              </a:rPr>
              <a:t> (1897) coined the Latin name “virus” meaning poison.</a:t>
            </a:r>
          </a:p>
          <a:p>
            <a:pPr algn="just">
              <a:lnSpc>
                <a:spcPct val="160000"/>
              </a:lnSpc>
            </a:pPr>
            <a:r>
              <a:rPr lang="en-US" dirty="0" smtClean="0">
                <a:latin typeface="Times New Roman" pitchFamily="18" charset="0"/>
                <a:cs typeface="Times New Roman" pitchFamily="18" charset="0"/>
              </a:rPr>
              <a:t>Wendell Stanley (1935) discovered viruses were made of nucleic acid and protein-TMV</a:t>
            </a:r>
          </a:p>
          <a:p>
            <a:pPr algn="just">
              <a:lnSpc>
                <a:spcPct val="160000"/>
              </a:lnSpc>
            </a:pP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324600" y="2667000"/>
            <a:ext cx="1457325"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172200" y="5029200"/>
            <a:ext cx="2371725" cy="1828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781800" y="0"/>
            <a:ext cx="2133600" cy="2438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Pox</a:t>
            </a: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algn="just">
              <a:lnSpc>
                <a:spcPct val="170000"/>
              </a:lnSpc>
            </a:pPr>
            <a:r>
              <a:rPr lang="en-US" dirty="0" smtClean="0">
                <a:latin typeface="Times New Roman" pitchFamily="18" charset="0"/>
                <a:cs typeface="Times New Roman" pitchFamily="18" charset="0"/>
              </a:rPr>
              <a:t>Edward Jenner noticed that milk maids who infected with cowpox develop immunity against smallpox.</a:t>
            </a:r>
          </a:p>
          <a:p>
            <a:pPr algn="just">
              <a:lnSpc>
                <a:spcPct val="170000"/>
              </a:lnSpc>
            </a:pPr>
            <a:r>
              <a:rPr lang="en-US" dirty="0" smtClean="0">
                <a:latin typeface="Times New Roman" pitchFamily="18" charset="0"/>
                <a:cs typeface="Times New Roman" pitchFamily="18" charset="0"/>
              </a:rPr>
              <a:t>He inoculated a boy with the vesicle fluid (Pus) taken from the hand of infected maid.</a:t>
            </a:r>
          </a:p>
          <a:p>
            <a:pPr algn="just">
              <a:lnSpc>
                <a:spcPct val="170000"/>
              </a:lnSpc>
            </a:pPr>
            <a:r>
              <a:rPr lang="en-US" dirty="0" smtClean="0">
                <a:latin typeface="Times New Roman" pitchFamily="18" charset="0"/>
                <a:cs typeface="Times New Roman" pitchFamily="18" charset="0"/>
              </a:rPr>
              <a:t>The boy developed sustained immunity against smallpox.</a:t>
            </a:r>
          </a:p>
          <a:p>
            <a:pPr algn="just">
              <a:lnSpc>
                <a:spcPct val="170000"/>
              </a:lnSpc>
            </a:pPr>
            <a:r>
              <a:rPr lang="en-US" dirty="0" smtClean="0">
                <a:latin typeface="Times New Roman" pitchFamily="18" charset="0"/>
                <a:cs typeface="Times New Roman" pitchFamily="18" charset="0"/>
              </a:rPr>
              <a:t>Edward Jenner assumed that the vesicle fluid that has been taken from the hand of the milk maid contained a poison (virus ), that was responsible for immunity.</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edward jenner smallpox"/>
          <p:cNvPicPr>
            <a:picLocks noChangeAspect="1" noChangeArrowheads="1"/>
          </p:cNvPicPr>
          <p:nvPr/>
        </p:nvPicPr>
        <p:blipFill>
          <a:blip r:embed="rId2"/>
          <a:srcRect t="15433" b="18605"/>
          <a:stretch>
            <a:fillRect/>
          </a:stretch>
        </p:blipFill>
        <p:spPr bwMode="auto">
          <a:xfrm>
            <a:off x="304800" y="304800"/>
            <a:ext cx="8610600" cy="624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characteristics of viruses</a:t>
            </a:r>
            <a:br>
              <a:rPr lang="en-US" b="1" dirty="0" smtClean="0"/>
            </a:br>
            <a:endParaRPr lang="en-US" dirty="0"/>
          </a:p>
        </p:txBody>
      </p:sp>
      <p:sp>
        <p:nvSpPr>
          <p:cNvPr id="3" name="Content Placeholder 2"/>
          <p:cNvSpPr>
            <a:spLocks noGrp="1"/>
          </p:cNvSpPr>
          <p:nvPr>
            <p:ph idx="1"/>
          </p:nvPr>
        </p:nvSpPr>
        <p:spPr>
          <a:xfrm>
            <a:off x="533400" y="1143000"/>
            <a:ext cx="8077200" cy="5334000"/>
          </a:xfrm>
        </p:spPr>
        <p:txBody>
          <a:bodyPr>
            <a:normAutofit fontScale="77500" lnSpcReduction="20000"/>
          </a:bodyPr>
          <a:lstStyle/>
          <a:p>
            <a:pPr algn="just">
              <a:lnSpc>
                <a:spcPct val="160000"/>
              </a:lnSpc>
            </a:pPr>
            <a:r>
              <a:rPr lang="en-US" dirty="0" smtClean="0">
                <a:latin typeface="Times New Roman" pitchFamily="18" charset="0"/>
                <a:cs typeface="Times New Roman" pitchFamily="18" charset="0"/>
              </a:rPr>
              <a:t>Viruses are smaller than bacteria, they range in size between 20-300 nanometer (nm).</a:t>
            </a:r>
          </a:p>
          <a:p>
            <a:pPr algn="just">
              <a:lnSpc>
                <a:spcPct val="160000"/>
              </a:lnSpc>
            </a:pPr>
            <a:r>
              <a:rPr lang="en-US" dirty="0" smtClean="0">
                <a:latin typeface="Times New Roman" pitchFamily="18" charset="0"/>
                <a:cs typeface="Times New Roman" pitchFamily="18" charset="0"/>
              </a:rPr>
              <a:t>Viruses contain only one type of nucleic acid, either DNA or RNA, but never both.</a:t>
            </a:r>
          </a:p>
          <a:p>
            <a:pPr algn="just">
              <a:lnSpc>
                <a:spcPct val="160000"/>
              </a:lnSpc>
            </a:pPr>
            <a:r>
              <a:rPr lang="en-US" dirty="0" smtClean="0">
                <a:latin typeface="Times New Roman" pitchFamily="18" charset="0"/>
                <a:cs typeface="Times New Roman" pitchFamily="18" charset="0"/>
              </a:rPr>
              <a:t>Viruses consist of nucleic acid surrounded by a protein coat. </a:t>
            </a:r>
          </a:p>
          <a:p>
            <a:pPr algn="just">
              <a:lnSpc>
                <a:spcPct val="160000"/>
              </a:lnSpc>
            </a:pPr>
            <a:r>
              <a:rPr lang="en-US" dirty="0" smtClean="0">
                <a:latin typeface="Times New Roman" pitchFamily="18" charset="0"/>
                <a:cs typeface="Times New Roman" pitchFamily="18" charset="0"/>
              </a:rPr>
              <a:t>Some viruses have additional lipoprotein envelope.</a:t>
            </a:r>
          </a:p>
          <a:p>
            <a:pPr algn="just">
              <a:lnSpc>
                <a:spcPct val="160000"/>
              </a:lnSpc>
            </a:pPr>
            <a:r>
              <a:rPr lang="en-US" dirty="0" smtClean="0">
                <a:latin typeface="Times New Roman" pitchFamily="18" charset="0"/>
                <a:cs typeface="Times New Roman" pitchFamily="18" charset="0"/>
              </a:rPr>
              <a:t>Viruses lack cellular organelles, such as mitochondria and </a:t>
            </a:r>
            <a:r>
              <a:rPr lang="en-US" dirty="0" err="1" smtClean="0">
                <a:latin typeface="Times New Roman" pitchFamily="18" charset="0"/>
                <a:cs typeface="Times New Roman" pitchFamily="18" charset="0"/>
              </a:rPr>
              <a:t>ribosomes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a:bodyPr>
          <a:lstStyle/>
          <a:p>
            <a:pPr algn="just">
              <a:lnSpc>
                <a:spcPct val="150000"/>
              </a:lnSpc>
            </a:pPr>
            <a:r>
              <a:rPr lang="en-US" dirty="0" smtClean="0"/>
              <a:t>Viruses are obligate cellular parasites. </a:t>
            </a:r>
          </a:p>
          <a:p>
            <a:pPr algn="just">
              <a:lnSpc>
                <a:spcPct val="150000"/>
              </a:lnSpc>
            </a:pPr>
            <a:r>
              <a:rPr lang="en-US" dirty="0" smtClean="0"/>
              <a:t>They replicate only inside living cells.</a:t>
            </a:r>
          </a:p>
          <a:p>
            <a:pPr algn="just">
              <a:lnSpc>
                <a:spcPct val="150000"/>
              </a:lnSpc>
            </a:pPr>
            <a:r>
              <a:rPr lang="en-US" dirty="0" smtClean="0"/>
              <a:t>Viruses replicate through replication of their nucleic acid and synthesis of the viral protein.</a:t>
            </a:r>
          </a:p>
          <a:p>
            <a:pPr algn="just">
              <a:lnSpc>
                <a:spcPct val="150000"/>
              </a:lnSpc>
            </a:pPr>
            <a:r>
              <a:rPr lang="en-US" dirty="0" smtClean="0"/>
              <a:t>Viruses do not multiply in chemically defined media.</a:t>
            </a:r>
          </a:p>
          <a:p>
            <a:pPr algn="just">
              <a:lnSpc>
                <a:spcPct val="150000"/>
              </a:lnSpc>
            </a:pPr>
            <a:r>
              <a:rPr lang="en-US" dirty="0" smtClean="0"/>
              <a:t>Viruses do not undergo binary fission.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1884</Words>
  <Application>Microsoft Office PowerPoint</Application>
  <PresentationFormat>On-screen Show (4:3)</PresentationFormat>
  <Paragraphs>161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Viral Genomes</vt:lpstr>
      <vt:lpstr>Virus</vt:lpstr>
      <vt:lpstr>Slide 3</vt:lpstr>
      <vt:lpstr>Slide 4</vt:lpstr>
      <vt:lpstr>Discovery of Viruses</vt:lpstr>
      <vt:lpstr>Small Pox</vt:lpstr>
      <vt:lpstr>Slide 7</vt:lpstr>
      <vt:lpstr>General characteristics of viruses </vt:lpstr>
      <vt:lpstr>Slide 9</vt:lpstr>
      <vt:lpstr>General structure of viruses</vt:lpstr>
      <vt:lpstr>Slide 11</vt:lpstr>
      <vt:lpstr>What do Viruses look like?</vt:lpstr>
      <vt:lpstr>Types of Viruses: Helical Viruses</vt:lpstr>
      <vt:lpstr>Polyhedral Viruses</vt:lpstr>
      <vt:lpstr>Complex Viruses</vt:lpstr>
      <vt:lpstr>Life-cycle of Viruses</vt:lpstr>
      <vt:lpstr>Slide 17</vt:lpstr>
      <vt:lpstr>Attachment</vt:lpstr>
      <vt:lpstr>Slide 19</vt:lpstr>
      <vt:lpstr>Slide 20</vt:lpstr>
      <vt:lpstr>Slide 21</vt:lpstr>
      <vt:lpstr>Viral genome</vt:lpstr>
      <vt:lpstr>Viral Genomes</vt:lpstr>
      <vt:lpstr>Slide 24</vt:lpstr>
      <vt:lpstr>RNA Viruses</vt:lpstr>
      <vt:lpstr>Slide 26</vt:lpstr>
      <vt:lpstr>Single stranded RNA viruses</vt:lpstr>
      <vt:lpstr>Slide 28</vt:lpstr>
      <vt:lpstr>Positive Strand</vt:lpstr>
      <vt:lpstr>Negative Strand</vt:lpstr>
      <vt:lpstr>Double Stranded RNA Virus</vt:lpstr>
      <vt:lpstr>DNA Viruses</vt:lpstr>
      <vt:lpstr>Slide 33</vt:lpstr>
      <vt:lpstr>Slide 34</vt:lpstr>
      <vt:lpstr>Baltimore Classification</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87</cp:revision>
  <dcterms:created xsi:type="dcterms:W3CDTF">2006-08-16T00:00:00Z</dcterms:created>
  <dcterms:modified xsi:type="dcterms:W3CDTF">2018-07-04T07:57:21Z</dcterms:modified>
</cp:coreProperties>
</file>